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6" d="100"/>
          <a:sy n="66" d="100"/>
        </p:scale>
        <p:origin x="668" y="2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dirty="0"/>
              <a:t>4/1/2024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dirty="0"/>
              <a:t>4/1/2024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dirty="0"/>
              <a:t>4/1/2024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dirty="0"/>
              <a:t>4/1/2024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dirty="0"/>
              <a:t>4/1/2024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dirty="0"/>
              <a:t>4/1/2024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dirty="0"/>
              <a:t>4/1/2024</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dirty="0"/>
              <a:t>4/1/2024</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4/1/2024</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dirty="0"/>
              <a:t>4/1/2024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t>4/1/2024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t>4/1/2024</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dirty="0"/>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2E58C-55FD-1B2B-D75A-D3D6A9611E10}"/>
              </a:ext>
            </a:extLst>
          </p:cNvPr>
          <p:cNvSpPr>
            <a:spLocks noGrp="1"/>
          </p:cNvSpPr>
          <p:nvPr>
            <p:ph type="ctrTitle"/>
          </p:nvPr>
        </p:nvSpPr>
        <p:spPr/>
        <p:txBody>
          <a:bodyPr>
            <a:normAutofit fontScale="90000"/>
          </a:bodyPr>
          <a:lstStyle/>
          <a:p>
            <a:r>
              <a:rPr lang="en-US" b="0" i="0" dirty="0">
                <a:solidFill>
                  <a:srgbClr val="0D0D0D"/>
                </a:solidFill>
                <a:effectLst/>
                <a:latin typeface="Söhne"/>
              </a:rPr>
              <a:t>Flood Risk Prediction and Early Warning System</a:t>
            </a:r>
            <a:endParaRPr lang="en-IN" dirty="0"/>
          </a:p>
        </p:txBody>
      </p:sp>
      <p:sp>
        <p:nvSpPr>
          <p:cNvPr id="3" name="Subtitle 2">
            <a:extLst>
              <a:ext uri="{FF2B5EF4-FFF2-40B4-BE49-F238E27FC236}">
                <a16:creationId xmlns:a16="http://schemas.microsoft.com/office/drawing/2014/main" id="{E864B721-B0FF-0F4C-F90F-0A7175A0A459}"/>
              </a:ext>
            </a:extLst>
          </p:cNvPr>
          <p:cNvSpPr>
            <a:spLocks noGrp="1"/>
          </p:cNvSpPr>
          <p:nvPr>
            <p:ph type="subTitle" idx="1"/>
          </p:nvPr>
        </p:nvSpPr>
        <p:spPr/>
        <p:txBody>
          <a:bodyPr/>
          <a:lstStyle/>
          <a:p>
            <a:r>
              <a:rPr lang="en-IN" dirty="0"/>
              <a:t>By Monishaa S 22011101071,Srirangesh S 22011101112</a:t>
            </a:r>
          </a:p>
        </p:txBody>
      </p:sp>
    </p:spTree>
    <p:extLst>
      <p:ext uri="{BB962C8B-B14F-4D97-AF65-F5344CB8AC3E}">
        <p14:creationId xmlns:p14="http://schemas.microsoft.com/office/powerpoint/2010/main" val="7711124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2F33E3-D47C-B154-768C-B52E3BBC1416}"/>
              </a:ext>
            </a:extLst>
          </p:cNvPr>
          <p:cNvSpPr txBox="1"/>
          <p:nvPr/>
        </p:nvSpPr>
        <p:spPr>
          <a:xfrm>
            <a:off x="4634542" y="216463"/>
            <a:ext cx="10323661" cy="369332"/>
          </a:xfrm>
          <a:prstGeom prst="rect">
            <a:avLst/>
          </a:prstGeom>
          <a:noFill/>
        </p:spPr>
        <p:txBody>
          <a:bodyPr wrap="square">
            <a:spAutoFit/>
          </a:bodyPr>
          <a:lstStyle/>
          <a:p>
            <a:pPr marL="88900"/>
            <a:r>
              <a:rPr lang="en-US" sz="1800" b="1" u="sng" dirty="0">
                <a:effectLst/>
                <a:latin typeface="Times New Roman" panose="02020603050405020304" pitchFamily="18" charset="0"/>
                <a:ea typeface="Calibri" panose="020F0502020204030204" pitchFamily="34" charset="0"/>
              </a:rPr>
              <a:t>UML CLASS DIAGRAM:</a:t>
            </a:r>
            <a:endParaRPr lang="en-IN" sz="1800" dirty="0">
              <a:effectLst/>
              <a:latin typeface="Calibri" panose="020F0502020204030204" pitchFamily="34" charset="0"/>
              <a:ea typeface="Calibri" panose="020F0502020204030204" pitchFamily="34" charset="0"/>
            </a:endParaRPr>
          </a:p>
        </p:txBody>
      </p:sp>
      <p:sp>
        <p:nvSpPr>
          <p:cNvPr id="5" name="TextBox 4">
            <a:extLst>
              <a:ext uri="{FF2B5EF4-FFF2-40B4-BE49-F238E27FC236}">
                <a16:creationId xmlns:a16="http://schemas.microsoft.com/office/drawing/2014/main" id="{44B2404A-6B49-0967-CE0F-02D93BE041A5}"/>
              </a:ext>
            </a:extLst>
          </p:cNvPr>
          <p:cNvSpPr txBox="1"/>
          <p:nvPr/>
        </p:nvSpPr>
        <p:spPr>
          <a:xfrm>
            <a:off x="1220637" y="974157"/>
            <a:ext cx="10028207" cy="923330"/>
          </a:xfrm>
          <a:prstGeom prst="rect">
            <a:avLst/>
          </a:prstGeom>
          <a:noFill/>
        </p:spPr>
        <p:txBody>
          <a:bodyPr wrap="square">
            <a:spAutoFit/>
          </a:bodyPr>
          <a:lstStyle/>
          <a:p>
            <a:r>
              <a:rPr lang="en-US" sz="1800" dirty="0">
                <a:effectLst/>
                <a:latin typeface="Times New Roman" panose="02020603050405020304" pitchFamily="18" charset="0"/>
                <a:ea typeface="Calibri" panose="020F0502020204030204" pitchFamily="34" charset="0"/>
              </a:rPr>
              <a:t>A class diagram is a visual representation of the structure and relationships within a system, illustrating classes, their attributes, and methods. It provides a high-level view of the system's architecture, showcasing the static elements and their associations.</a:t>
            </a:r>
            <a:endParaRPr lang="en-IN" dirty="0"/>
          </a:p>
        </p:txBody>
      </p:sp>
      <p:pic>
        <p:nvPicPr>
          <p:cNvPr id="6" name="Picture 5">
            <a:extLst>
              <a:ext uri="{FF2B5EF4-FFF2-40B4-BE49-F238E27FC236}">
                <a16:creationId xmlns:a16="http://schemas.microsoft.com/office/drawing/2014/main" id="{04077E89-275E-9467-D868-6C6313D6AB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24194" y="2724150"/>
            <a:ext cx="9374485" cy="2926152"/>
          </a:xfrm>
          <a:prstGeom prst="rect">
            <a:avLst/>
          </a:prstGeom>
        </p:spPr>
      </p:pic>
    </p:spTree>
    <p:extLst>
      <p:ext uri="{BB962C8B-B14F-4D97-AF65-F5344CB8AC3E}">
        <p14:creationId xmlns:p14="http://schemas.microsoft.com/office/powerpoint/2010/main" val="2484728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119017-8DC2-8BD8-569F-E4F645278F47}"/>
              </a:ext>
            </a:extLst>
          </p:cNvPr>
          <p:cNvSpPr txBox="1"/>
          <p:nvPr/>
        </p:nvSpPr>
        <p:spPr>
          <a:xfrm>
            <a:off x="4375749" y="78439"/>
            <a:ext cx="6094562" cy="369332"/>
          </a:xfrm>
          <a:prstGeom prst="rect">
            <a:avLst/>
          </a:prstGeom>
          <a:noFill/>
        </p:spPr>
        <p:txBody>
          <a:bodyPr wrap="square">
            <a:spAutoFit/>
          </a:bodyPr>
          <a:lstStyle/>
          <a:p>
            <a:pPr marL="88900"/>
            <a:r>
              <a:rPr lang="en-US" sz="1800" b="1" u="sng" dirty="0">
                <a:effectLst/>
                <a:latin typeface="Times New Roman" panose="02020603050405020304" pitchFamily="18" charset="0"/>
                <a:ea typeface="Calibri" panose="020F0502020204030204" pitchFamily="34" charset="0"/>
              </a:rPr>
              <a:t>USE CASE DIAGRAM:</a:t>
            </a:r>
            <a:endParaRPr lang="en-IN" sz="1200" dirty="0">
              <a:effectLst/>
              <a:latin typeface="Calibri" panose="020F0502020204030204" pitchFamily="34" charset="0"/>
              <a:ea typeface="Calibri" panose="020F0502020204030204" pitchFamily="34" charset="0"/>
            </a:endParaRPr>
          </a:p>
        </p:txBody>
      </p:sp>
      <p:sp>
        <p:nvSpPr>
          <p:cNvPr id="5" name="TextBox 4">
            <a:extLst>
              <a:ext uri="{FF2B5EF4-FFF2-40B4-BE49-F238E27FC236}">
                <a16:creationId xmlns:a16="http://schemas.microsoft.com/office/drawing/2014/main" id="{45850AE7-962C-E38B-4E1D-4974A27AAE4A}"/>
              </a:ext>
            </a:extLst>
          </p:cNvPr>
          <p:cNvSpPr txBox="1"/>
          <p:nvPr/>
        </p:nvSpPr>
        <p:spPr>
          <a:xfrm>
            <a:off x="1089085" y="663128"/>
            <a:ext cx="10185640" cy="923330"/>
          </a:xfrm>
          <a:prstGeom prst="rect">
            <a:avLst/>
          </a:prstGeom>
          <a:noFill/>
        </p:spPr>
        <p:txBody>
          <a:bodyPr wrap="square">
            <a:spAutoFit/>
          </a:bodyPr>
          <a:lstStyle/>
          <a:p>
            <a:pPr marL="88900"/>
            <a:r>
              <a:rPr lang="en-US" sz="1800" dirty="0">
                <a:effectLst/>
                <a:latin typeface="Times New Roman" panose="02020603050405020304" pitchFamily="18" charset="0"/>
                <a:ea typeface="Calibri" panose="020F0502020204030204" pitchFamily="34" charset="0"/>
              </a:rPr>
              <a:t>A use case diagram outlines the interactions between users and a system, illustrating various scenarios or use cases. It captures the functionalities a system offers from an external perspective, showcasing how actors (users) interact with the system to achieve specific goals.</a:t>
            </a:r>
            <a:endParaRPr lang="en-IN" sz="1200" dirty="0">
              <a:effectLst/>
              <a:latin typeface="Calibri" panose="020F0502020204030204" pitchFamily="34" charset="0"/>
              <a:ea typeface="Calibri" panose="020F0502020204030204" pitchFamily="34" charset="0"/>
            </a:endParaRPr>
          </a:p>
        </p:txBody>
      </p:sp>
      <p:pic>
        <p:nvPicPr>
          <p:cNvPr id="7" name="Picture 6">
            <a:extLst>
              <a:ext uri="{FF2B5EF4-FFF2-40B4-BE49-F238E27FC236}">
                <a16:creationId xmlns:a16="http://schemas.microsoft.com/office/drawing/2014/main" id="{FACDBCAF-874E-7986-A35F-5B0820F07F9B}"/>
              </a:ext>
            </a:extLst>
          </p:cNvPr>
          <p:cNvPicPr>
            <a:picLocks noChangeAspect="1"/>
          </p:cNvPicPr>
          <p:nvPr/>
        </p:nvPicPr>
        <p:blipFill>
          <a:blip r:embed="rId2"/>
          <a:stretch>
            <a:fillRect/>
          </a:stretch>
        </p:blipFill>
        <p:spPr>
          <a:xfrm>
            <a:off x="1196781" y="1966808"/>
            <a:ext cx="9970248" cy="4433094"/>
          </a:xfrm>
          <a:prstGeom prst="rect">
            <a:avLst/>
          </a:prstGeom>
        </p:spPr>
      </p:pic>
    </p:spTree>
    <p:extLst>
      <p:ext uri="{BB962C8B-B14F-4D97-AF65-F5344CB8AC3E}">
        <p14:creationId xmlns:p14="http://schemas.microsoft.com/office/powerpoint/2010/main" val="1360574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79CAA9-BC1D-379A-3DCC-663AD0C700D2}"/>
              </a:ext>
            </a:extLst>
          </p:cNvPr>
          <p:cNvSpPr txBox="1"/>
          <p:nvPr/>
        </p:nvSpPr>
        <p:spPr>
          <a:xfrm>
            <a:off x="4315364" y="12940"/>
            <a:ext cx="6094562" cy="369332"/>
          </a:xfrm>
          <a:prstGeom prst="rect">
            <a:avLst/>
          </a:prstGeom>
          <a:noFill/>
        </p:spPr>
        <p:txBody>
          <a:bodyPr wrap="square">
            <a:spAutoFit/>
          </a:bodyPr>
          <a:lstStyle/>
          <a:p>
            <a:pPr marL="88900"/>
            <a:r>
              <a:rPr lang="en-US" sz="1800" b="1" u="sng" dirty="0">
                <a:effectLst/>
                <a:latin typeface="Times New Roman" panose="02020603050405020304" pitchFamily="18" charset="0"/>
                <a:ea typeface="Calibri" panose="020F0502020204030204" pitchFamily="34" charset="0"/>
              </a:rPr>
              <a:t>ACTIVITY DIAGRAM:</a:t>
            </a:r>
            <a:endParaRPr lang="en-IN" sz="1200" dirty="0">
              <a:effectLst/>
              <a:latin typeface="Calibri" panose="020F0502020204030204" pitchFamily="34" charset="0"/>
              <a:ea typeface="Calibri" panose="020F0502020204030204" pitchFamily="34" charset="0"/>
            </a:endParaRPr>
          </a:p>
        </p:txBody>
      </p:sp>
      <p:sp>
        <p:nvSpPr>
          <p:cNvPr id="5" name="TextBox 4">
            <a:extLst>
              <a:ext uri="{FF2B5EF4-FFF2-40B4-BE49-F238E27FC236}">
                <a16:creationId xmlns:a16="http://schemas.microsoft.com/office/drawing/2014/main" id="{032C9660-6857-10AE-AD17-22020CF01A0B}"/>
              </a:ext>
            </a:extLst>
          </p:cNvPr>
          <p:cNvSpPr txBox="1"/>
          <p:nvPr/>
        </p:nvSpPr>
        <p:spPr>
          <a:xfrm>
            <a:off x="1071832" y="382272"/>
            <a:ext cx="10228772" cy="1200329"/>
          </a:xfrm>
          <a:prstGeom prst="rect">
            <a:avLst/>
          </a:prstGeom>
          <a:noFill/>
        </p:spPr>
        <p:txBody>
          <a:bodyPr wrap="square">
            <a:spAutoFit/>
          </a:bodyPr>
          <a:lstStyle/>
          <a:p>
            <a:pPr marL="88900"/>
            <a:r>
              <a:rPr lang="en-US" sz="1800" dirty="0">
                <a:effectLst/>
                <a:latin typeface="Times New Roman" panose="02020603050405020304" pitchFamily="18" charset="0"/>
                <a:ea typeface="Calibri" panose="020F0502020204030204" pitchFamily="34" charset="0"/>
              </a:rPr>
              <a:t>An activity diagram visually represents the flow of activities within a system, demonstrating the sequential steps and decision points in a process. It is particularly useful for modeling workflows and business processes, highlighting the dynamic aspects of system behavior.</a:t>
            </a:r>
            <a:endParaRPr lang="en-IN" sz="12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a:t>
            </a:r>
            <a:endParaRPr lang="en-IN" sz="1200" dirty="0">
              <a:effectLst/>
              <a:latin typeface="Calibri" panose="020F0502020204030204" pitchFamily="34" charset="0"/>
              <a:ea typeface="Calibri" panose="020F0502020204030204" pitchFamily="34" charset="0"/>
            </a:endParaRPr>
          </a:p>
        </p:txBody>
      </p:sp>
      <p:pic>
        <p:nvPicPr>
          <p:cNvPr id="6" name="Picture 5">
            <a:extLst>
              <a:ext uri="{FF2B5EF4-FFF2-40B4-BE49-F238E27FC236}">
                <a16:creationId xmlns:a16="http://schemas.microsoft.com/office/drawing/2014/main" id="{2A53DDB5-190F-FDD7-7326-CDF7D282A1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4558" y="1478678"/>
            <a:ext cx="5382883" cy="5258552"/>
          </a:xfrm>
          <a:prstGeom prst="rect">
            <a:avLst/>
          </a:prstGeom>
        </p:spPr>
      </p:pic>
    </p:spTree>
    <p:extLst>
      <p:ext uri="{BB962C8B-B14F-4D97-AF65-F5344CB8AC3E}">
        <p14:creationId xmlns:p14="http://schemas.microsoft.com/office/powerpoint/2010/main" val="3424338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BD4685-EB44-8A08-D22F-F402C12E526A}"/>
              </a:ext>
            </a:extLst>
          </p:cNvPr>
          <p:cNvSpPr txBox="1"/>
          <p:nvPr/>
        </p:nvSpPr>
        <p:spPr>
          <a:xfrm>
            <a:off x="1004257" y="654502"/>
            <a:ext cx="10322225" cy="923330"/>
          </a:xfrm>
          <a:prstGeom prst="rect">
            <a:avLst/>
          </a:prstGeom>
          <a:noFill/>
        </p:spPr>
        <p:txBody>
          <a:bodyPr wrap="square">
            <a:spAutoFit/>
          </a:bodyPr>
          <a:lstStyle/>
          <a:p>
            <a:r>
              <a:rPr lang="en-US" sz="1800" dirty="0">
                <a:effectLst/>
                <a:latin typeface="Times New Roman" panose="02020603050405020304" pitchFamily="18" charset="0"/>
                <a:ea typeface="Calibri" panose="020F0502020204030204" pitchFamily="34" charset="0"/>
              </a:rPr>
              <a:t>A sequence diagram depicts the interactions between objects in a system over time, illustrating the order of messages exchanged among them. It provides a dynamic view of system behavior, showing how objects collaborate to accomplish specific tasks or scenarios.</a:t>
            </a:r>
            <a:endParaRPr lang="en-IN" sz="1800" dirty="0">
              <a:effectLst/>
              <a:latin typeface="Calibri" panose="020F0502020204030204" pitchFamily="34" charset="0"/>
              <a:ea typeface="Calibri" panose="020F0502020204030204" pitchFamily="34" charset="0"/>
            </a:endParaRPr>
          </a:p>
        </p:txBody>
      </p:sp>
      <p:sp>
        <p:nvSpPr>
          <p:cNvPr id="5" name="TextBox 4">
            <a:extLst>
              <a:ext uri="{FF2B5EF4-FFF2-40B4-BE49-F238E27FC236}">
                <a16:creationId xmlns:a16="http://schemas.microsoft.com/office/drawing/2014/main" id="{B2BE2D74-ABE1-D938-8FC2-C9BC6C4A8071}"/>
              </a:ext>
            </a:extLst>
          </p:cNvPr>
          <p:cNvSpPr txBox="1"/>
          <p:nvPr/>
        </p:nvSpPr>
        <p:spPr>
          <a:xfrm>
            <a:off x="4625915" y="138825"/>
            <a:ext cx="6094562" cy="369332"/>
          </a:xfrm>
          <a:prstGeom prst="rect">
            <a:avLst/>
          </a:prstGeom>
          <a:noFill/>
        </p:spPr>
        <p:txBody>
          <a:bodyPr wrap="square">
            <a:spAutoFit/>
          </a:bodyPr>
          <a:lstStyle/>
          <a:p>
            <a:r>
              <a:rPr lang="en-US" sz="1800" b="1" u="sng" dirty="0">
                <a:effectLst/>
                <a:latin typeface="Times New Roman" panose="02020603050405020304" pitchFamily="18" charset="0"/>
                <a:ea typeface="Calibri" panose="020F0502020204030204" pitchFamily="34" charset="0"/>
              </a:rPr>
              <a:t>SEQUENCE DIAGRAM:</a:t>
            </a:r>
            <a:endParaRPr lang="en-IN" sz="1200" dirty="0">
              <a:effectLst/>
              <a:latin typeface="Calibri" panose="020F0502020204030204" pitchFamily="34" charset="0"/>
              <a:ea typeface="Calibri" panose="020F0502020204030204" pitchFamily="34" charset="0"/>
            </a:endParaRPr>
          </a:p>
        </p:txBody>
      </p:sp>
      <p:pic>
        <p:nvPicPr>
          <p:cNvPr id="6" name="Picture 5">
            <a:extLst>
              <a:ext uri="{FF2B5EF4-FFF2-40B4-BE49-F238E27FC236}">
                <a16:creationId xmlns:a16="http://schemas.microsoft.com/office/drawing/2014/main" id="{B41D6B8A-C7E9-AE6D-3DB5-2139DD6051E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7095" y="1724177"/>
            <a:ext cx="9445924" cy="4994998"/>
          </a:xfrm>
          <a:prstGeom prst="rect">
            <a:avLst/>
          </a:prstGeom>
          <a:noFill/>
          <a:ln>
            <a:noFill/>
          </a:ln>
        </p:spPr>
      </p:pic>
    </p:spTree>
    <p:extLst>
      <p:ext uri="{BB962C8B-B14F-4D97-AF65-F5344CB8AC3E}">
        <p14:creationId xmlns:p14="http://schemas.microsoft.com/office/powerpoint/2010/main" val="1833331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D1C276-D562-5A51-1209-F84B388982DD}"/>
              </a:ext>
            </a:extLst>
          </p:cNvPr>
          <p:cNvSpPr txBox="1"/>
          <p:nvPr/>
        </p:nvSpPr>
        <p:spPr>
          <a:xfrm>
            <a:off x="1045952" y="803059"/>
            <a:ext cx="10211520" cy="923330"/>
          </a:xfrm>
          <a:prstGeom prst="rect">
            <a:avLst/>
          </a:prstGeom>
          <a:noFill/>
        </p:spPr>
        <p:txBody>
          <a:bodyPr wrap="square">
            <a:spAutoFit/>
          </a:bodyPr>
          <a:lstStyle/>
          <a:p>
            <a:r>
              <a:rPr lang="en-US" sz="1800" dirty="0">
                <a:effectLst/>
                <a:latin typeface="Times New Roman" panose="02020603050405020304" pitchFamily="18" charset="0"/>
                <a:ea typeface="Calibri" panose="020F0502020204030204" pitchFamily="34" charset="0"/>
              </a:rPr>
              <a:t>A timing diagram portrays the timing aspects of interactions between objects in a system, emphasizing the durations of messages and the lifetimes of objects. It offers insights into the temporal aspects of a system's behavior, helping to understand the synchronization and timing constraints in a scenario.</a:t>
            </a:r>
            <a:endParaRPr lang="en-IN" sz="1800" dirty="0">
              <a:effectLst/>
              <a:latin typeface="Calibri" panose="020F0502020204030204" pitchFamily="34" charset="0"/>
              <a:ea typeface="Calibri" panose="020F0502020204030204" pitchFamily="34" charset="0"/>
            </a:endParaRPr>
          </a:p>
        </p:txBody>
      </p:sp>
      <p:sp>
        <p:nvSpPr>
          <p:cNvPr id="5" name="TextBox 4">
            <a:extLst>
              <a:ext uri="{FF2B5EF4-FFF2-40B4-BE49-F238E27FC236}">
                <a16:creationId xmlns:a16="http://schemas.microsoft.com/office/drawing/2014/main" id="{5CF0A74F-08C7-A8A2-DD59-7E1D9094E1F8}"/>
              </a:ext>
            </a:extLst>
          </p:cNvPr>
          <p:cNvSpPr txBox="1"/>
          <p:nvPr/>
        </p:nvSpPr>
        <p:spPr>
          <a:xfrm>
            <a:off x="4513772" y="207836"/>
            <a:ext cx="6094562" cy="369332"/>
          </a:xfrm>
          <a:prstGeom prst="rect">
            <a:avLst/>
          </a:prstGeom>
          <a:noFill/>
        </p:spPr>
        <p:txBody>
          <a:bodyPr wrap="square">
            <a:spAutoFit/>
          </a:bodyPr>
          <a:lstStyle/>
          <a:p>
            <a:r>
              <a:rPr lang="en-US" sz="1800" b="1" u="sng" dirty="0">
                <a:effectLst/>
                <a:latin typeface="Times New Roman" panose="02020603050405020304" pitchFamily="18" charset="0"/>
                <a:ea typeface="Calibri" panose="020F0502020204030204" pitchFamily="34" charset="0"/>
              </a:rPr>
              <a:t>TIMING DIAGRAM:</a:t>
            </a:r>
            <a:endParaRPr lang="en-IN" sz="1200" dirty="0">
              <a:effectLst/>
              <a:latin typeface="Calibri" panose="020F0502020204030204" pitchFamily="34" charset="0"/>
              <a:ea typeface="Calibri" panose="020F0502020204030204" pitchFamily="34" charset="0"/>
            </a:endParaRPr>
          </a:p>
        </p:txBody>
      </p:sp>
      <p:pic>
        <p:nvPicPr>
          <p:cNvPr id="6" name="Picture 5">
            <a:extLst>
              <a:ext uri="{FF2B5EF4-FFF2-40B4-BE49-F238E27FC236}">
                <a16:creationId xmlns:a16="http://schemas.microsoft.com/office/drawing/2014/main" id="{0E183E26-1CD9-8A8D-8654-C9D1F13E3C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8450" y="2558810"/>
            <a:ext cx="9417081" cy="2927590"/>
          </a:xfrm>
          <a:prstGeom prst="rect">
            <a:avLst/>
          </a:prstGeom>
        </p:spPr>
      </p:pic>
    </p:spTree>
    <p:extLst>
      <p:ext uri="{BB962C8B-B14F-4D97-AF65-F5344CB8AC3E}">
        <p14:creationId xmlns:p14="http://schemas.microsoft.com/office/powerpoint/2010/main" val="1113523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077558-F31A-8861-3597-E76A40BEAA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4513" y="252573"/>
            <a:ext cx="8798944" cy="6488563"/>
          </a:xfrm>
          <a:prstGeom prst="rect">
            <a:avLst/>
          </a:prstGeom>
        </p:spPr>
      </p:pic>
    </p:spTree>
    <p:extLst>
      <p:ext uri="{BB962C8B-B14F-4D97-AF65-F5344CB8AC3E}">
        <p14:creationId xmlns:p14="http://schemas.microsoft.com/office/powerpoint/2010/main" val="3118495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7AC211-6D9E-CCF5-8C29-C4B92AC2FCE1}"/>
              </a:ext>
            </a:extLst>
          </p:cNvPr>
          <p:cNvSpPr txBox="1"/>
          <p:nvPr/>
        </p:nvSpPr>
        <p:spPr>
          <a:xfrm>
            <a:off x="1173192" y="777179"/>
            <a:ext cx="9210854" cy="5955476"/>
          </a:xfrm>
          <a:prstGeom prst="rect">
            <a:avLst/>
          </a:prstGeom>
          <a:noFill/>
        </p:spPr>
        <p:txBody>
          <a:bodyPr wrap="square">
            <a:spAutoFit/>
          </a:bodyPr>
          <a:lstStyle/>
          <a:p>
            <a:pPr marL="88900"/>
            <a:r>
              <a:rPr lang="en-US" sz="1800" b="1" u="sng" dirty="0">
                <a:effectLst/>
                <a:latin typeface="Times New Roman" panose="02020603050405020304" pitchFamily="18" charset="0"/>
                <a:ea typeface="Calibri" panose="020F0502020204030204" pitchFamily="34" charset="0"/>
              </a:rPr>
              <a:t>AIM:</a:t>
            </a:r>
            <a:endParaRPr lang="en-IN" sz="18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To understand the conceptually, the implantation part holds a huge role for it. To convert the Entity relationship diagram to tables and create data inside to feature and practice implementation through the venture of structured query language. SQL is a programming language which offers insights about the data inside the tables.</a:t>
            </a:r>
            <a:endParaRPr lang="en-IN" sz="18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a:t>
            </a:r>
            <a:endParaRPr lang="en-IN" sz="1800" dirty="0">
              <a:effectLst/>
              <a:latin typeface="Calibri" panose="020F0502020204030204" pitchFamily="34" charset="0"/>
              <a:ea typeface="Calibri" panose="020F0502020204030204" pitchFamily="34" charset="0"/>
            </a:endParaRPr>
          </a:p>
          <a:p>
            <a:pPr marL="88900"/>
            <a:r>
              <a:rPr lang="en-US" sz="1800" b="1" u="sng" dirty="0">
                <a:effectLst/>
                <a:latin typeface="Times New Roman" panose="02020603050405020304" pitchFamily="18" charset="0"/>
                <a:ea typeface="Calibri" panose="020F0502020204030204" pitchFamily="34" charset="0"/>
              </a:rPr>
              <a:t>LIST OF TABLES:</a:t>
            </a:r>
            <a:endParaRPr lang="en-IN" sz="1800" dirty="0">
              <a:effectLst/>
              <a:latin typeface="Calibri" panose="020F0502020204030204" pitchFamily="34" charset="0"/>
              <a:ea typeface="Calibri" panose="020F0502020204030204" pitchFamily="34" charset="0"/>
            </a:endParaRPr>
          </a:p>
          <a:p>
            <a:pPr marL="342900" lvl="0" indent="-342900">
              <a:spcBef>
                <a:spcPts val="900"/>
              </a:spcBef>
              <a:buFont typeface="+mj-lt"/>
              <a:buAutoNum type="arabicParenR"/>
            </a:pPr>
            <a:r>
              <a:rPr lang="en-US" sz="1800" dirty="0">
                <a:effectLst/>
                <a:latin typeface="Times New Roman" panose="02020603050405020304" pitchFamily="18" charset="0"/>
                <a:ea typeface="Calibri" panose="020F0502020204030204" pitchFamily="34" charset="0"/>
              </a:rPr>
              <a:t>Location Table</a:t>
            </a:r>
            <a:endParaRPr lang="en-IN" sz="1800" dirty="0">
              <a:effectLst/>
              <a:latin typeface="Calibri" panose="020F0502020204030204" pitchFamily="34" charset="0"/>
              <a:ea typeface="Calibri" panose="020F0502020204030204" pitchFamily="34" charset="0"/>
            </a:endParaRPr>
          </a:p>
          <a:p>
            <a:pPr marL="342900" lvl="0" indent="-342900">
              <a:spcBef>
                <a:spcPts val="900"/>
              </a:spcBef>
              <a:buFont typeface="+mj-lt"/>
              <a:buAutoNum type="arabicParenR"/>
            </a:pPr>
            <a:r>
              <a:rPr lang="en-US" sz="1800" dirty="0">
                <a:effectLst/>
                <a:latin typeface="Times New Roman" panose="02020603050405020304" pitchFamily="18" charset="0"/>
                <a:ea typeface="Calibri" panose="020F0502020204030204" pitchFamily="34" charset="0"/>
              </a:rPr>
              <a:t>Historical Flood Data Table</a:t>
            </a:r>
            <a:endParaRPr lang="en-IN" sz="1800" dirty="0">
              <a:effectLst/>
              <a:latin typeface="Calibri" panose="020F0502020204030204" pitchFamily="34" charset="0"/>
              <a:ea typeface="Calibri" panose="020F0502020204030204" pitchFamily="34" charset="0"/>
            </a:endParaRPr>
          </a:p>
          <a:p>
            <a:pPr marL="342900" lvl="0" indent="-342900">
              <a:spcBef>
                <a:spcPts val="900"/>
              </a:spcBef>
              <a:buFont typeface="+mj-lt"/>
              <a:buAutoNum type="arabicParenR"/>
            </a:pPr>
            <a:r>
              <a:rPr lang="en-US" sz="1800" dirty="0">
                <a:effectLst/>
                <a:latin typeface="Times New Roman" panose="02020603050405020304" pitchFamily="18" charset="0"/>
                <a:ea typeface="Calibri" panose="020F0502020204030204" pitchFamily="34" charset="0"/>
              </a:rPr>
              <a:t>Early Warning Alert Table</a:t>
            </a:r>
            <a:endParaRPr lang="en-IN" sz="1800" dirty="0">
              <a:effectLst/>
              <a:latin typeface="Calibri" panose="020F0502020204030204" pitchFamily="34" charset="0"/>
              <a:ea typeface="Calibri" panose="020F0502020204030204" pitchFamily="34" charset="0"/>
            </a:endParaRPr>
          </a:p>
          <a:p>
            <a:pPr marL="342900" lvl="0" indent="-342900">
              <a:spcBef>
                <a:spcPts val="900"/>
              </a:spcBef>
              <a:buFont typeface="+mj-lt"/>
              <a:buAutoNum type="arabicParenR"/>
            </a:pPr>
            <a:r>
              <a:rPr lang="en-US" sz="1800" dirty="0">
                <a:effectLst/>
                <a:latin typeface="Times New Roman" panose="02020603050405020304" pitchFamily="18" charset="0"/>
                <a:ea typeface="Calibri" panose="020F0502020204030204" pitchFamily="34" charset="0"/>
              </a:rPr>
              <a:t>Preventive Measure Table</a:t>
            </a:r>
            <a:endParaRPr lang="en-IN" sz="1800" dirty="0">
              <a:effectLst/>
              <a:latin typeface="Calibri" panose="020F0502020204030204" pitchFamily="34" charset="0"/>
              <a:ea typeface="Calibri" panose="020F0502020204030204" pitchFamily="34" charset="0"/>
            </a:endParaRPr>
          </a:p>
          <a:p>
            <a:pPr marL="342900" lvl="0" indent="-342900">
              <a:spcBef>
                <a:spcPts val="900"/>
              </a:spcBef>
              <a:buFont typeface="+mj-lt"/>
              <a:buAutoNum type="arabicParenR"/>
            </a:pPr>
            <a:r>
              <a:rPr lang="en-US" sz="1800" dirty="0">
                <a:effectLst/>
                <a:latin typeface="Times New Roman" panose="02020603050405020304" pitchFamily="18" charset="0"/>
                <a:ea typeface="Calibri" panose="020F0502020204030204" pitchFamily="34" charset="0"/>
              </a:rPr>
              <a:t>Resident Table</a:t>
            </a:r>
            <a:endParaRPr lang="en-IN" sz="1800" dirty="0">
              <a:effectLst/>
              <a:latin typeface="Calibri" panose="020F0502020204030204" pitchFamily="34" charset="0"/>
              <a:ea typeface="Calibri" panose="020F0502020204030204" pitchFamily="34" charset="0"/>
            </a:endParaRPr>
          </a:p>
          <a:p>
            <a:pPr marL="342900" lvl="0" indent="-342900">
              <a:spcBef>
                <a:spcPts val="900"/>
              </a:spcBef>
              <a:buFont typeface="+mj-lt"/>
              <a:buAutoNum type="arabicParenR"/>
            </a:pPr>
            <a:r>
              <a:rPr lang="en-US" sz="1800" dirty="0">
                <a:effectLst/>
                <a:latin typeface="Times New Roman" panose="02020603050405020304" pitchFamily="18" charset="0"/>
                <a:ea typeface="Calibri" panose="020F0502020204030204" pitchFamily="34" charset="0"/>
              </a:rPr>
              <a:t>Authority Table</a:t>
            </a:r>
            <a:endParaRPr lang="en-IN" sz="1800" dirty="0">
              <a:effectLst/>
              <a:latin typeface="Calibri" panose="020F0502020204030204" pitchFamily="34" charset="0"/>
              <a:ea typeface="Calibri" panose="020F0502020204030204" pitchFamily="34" charset="0"/>
            </a:endParaRPr>
          </a:p>
          <a:p>
            <a:pPr marL="342900" lvl="0" indent="-342900">
              <a:spcBef>
                <a:spcPts val="900"/>
              </a:spcBef>
              <a:buFont typeface="+mj-lt"/>
              <a:buAutoNum type="arabicParenR"/>
            </a:pPr>
            <a:r>
              <a:rPr lang="en-US" sz="1800" dirty="0">
                <a:effectLst/>
                <a:latin typeface="Times New Roman" panose="02020603050405020304" pitchFamily="18" charset="0"/>
                <a:ea typeface="Calibri" panose="020F0502020204030204" pitchFamily="34" charset="0"/>
              </a:rPr>
              <a:t>Emergency Response Plan Table</a:t>
            </a:r>
            <a:endParaRPr lang="en-IN" sz="1800" dirty="0">
              <a:effectLst/>
              <a:latin typeface="Calibri" panose="020F0502020204030204" pitchFamily="34" charset="0"/>
              <a:ea typeface="Calibri" panose="020F0502020204030204" pitchFamily="34" charset="0"/>
            </a:endParaRPr>
          </a:p>
          <a:p>
            <a:pPr marL="342900" lvl="0" indent="-342900">
              <a:spcBef>
                <a:spcPts val="900"/>
              </a:spcBef>
              <a:buFont typeface="+mj-lt"/>
              <a:buAutoNum type="arabicParenR"/>
            </a:pPr>
            <a:r>
              <a:rPr lang="en-US" sz="1800" dirty="0">
                <a:effectLst/>
                <a:latin typeface="Times New Roman" panose="02020603050405020304" pitchFamily="18" charset="0"/>
                <a:ea typeface="Calibri" panose="020F0502020204030204" pitchFamily="34" charset="0"/>
              </a:rPr>
              <a:t>Emergency Response Log Table</a:t>
            </a:r>
            <a:endParaRPr lang="en-IN" sz="1800" dirty="0">
              <a:effectLst/>
              <a:latin typeface="Calibri" panose="020F0502020204030204" pitchFamily="34" charset="0"/>
              <a:ea typeface="Calibri" panose="020F0502020204030204" pitchFamily="34" charset="0"/>
            </a:endParaRPr>
          </a:p>
          <a:p>
            <a:pPr marL="342900" lvl="0" indent="-342900">
              <a:spcBef>
                <a:spcPts val="900"/>
              </a:spcBef>
              <a:buFont typeface="+mj-lt"/>
              <a:buAutoNum type="arabicParenR"/>
            </a:pPr>
            <a:r>
              <a:rPr lang="en-US" sz="1800" dirty="0">
                <a:effectLst/>
                <a:latin typeface="Times New Roman" panose="02020603050405020304" pitchFamily="18" charset="0"/>
                <a:ea typeface="Calibri" panose="020F0502020204030204" pitchFamily="34" charset="0"/>
              </a:rPr>
              <a:t>Evacuation Center Table</a:t>
            </a:r>
            <a:endParaRPr lang="en-IN" sz="1800" dirty="0">
              <a:effectLst/>
              <a:latin typeface="Calibri" panose="020F0502020204030204" pitchFamily="34" charset="0"/>
              <a:ea typeface="Calibri" panose="020F0502020204030204" pitchFamily="34" charset="0"/>
            </a:endParaRPr>
          </a:p>
          <a:p>
            <a:pPr marL="317500" indent="-229235">
              <a:spcBef>
                <a:spcPts val="900"/>
              </a:spcBef>
            </a:pPr>
            <a:r>
              <a:rPr lang="en-US" sz="1800" dirty="0">
                <a:effectLst/>
                <a:latin typeface="Times New Roman" panose="02020603050405020304" pitchFamily="18" charset="0"/>
                <a:ea typeface="Calibri" panose="020F0502020204030204" pitchFamily="34" charset="0"/>
              </a:rPr>
              <a:t> </a:t>
            </a:r>
            <a:endParaRPr lang="en-IN" sz="1800" dirty="0">
              <a:effectLst/>
              <a:latin typeface="Calibri" panose="020F0502020204030204" pitchFamily="34" charset="0"/>
              <a:ea typeface="Calibri" panose="020F0502020204030204" pitchFamily="34" charset="0"/>
            </a:endParaRPr>
          </a:p>
        </p:txBody>
      </p:sp>
      <p:sp>
        <p:nvSpPr>
          <p:cNvPr id="5" name="TextBox 4">
            <a:extLst>
              <a:ext uri="{FF2B5EF4-FFF2-40B4-BE49-F238E27FC236}">
                <a16:creationId xmlns:a16="http://schemas.microsoft.com/office/drawing/2014/main" id="{12CDB281-1F5F-A1D2-7696-975DAD59E182}"/>
              </a:ext>
            </a:extLst>
          </p:cNvPr>
          <p:cNvSpPr txBox="1"/>
          <p:nvPr/>
        </p:nvSpPr>
        <p:spPr>
          <a:xfrm>
            <a:off x="3806405" y="0"/>
            <a:ext cx="6094562" cy="800219"/>
          </a:xfrm>
          <a:prstGeom prst="rect">
            <a:avLst/>
          </a:prstGeom>
          <a:noFill/>
        </p:spPr>
        <p:txBody>
          <a:bodyPr wrap="square">
            <a:spAutoFit/>
          </a:bodyPr>
          <a:lstStyle/>
          <a:p>
            <a:pPr>
              <a:spcBef>
                <a:spcPts val="5"/>
              </a:spcBef>
            </a:pPr>
            <a:r>
              <a:rPr lang="en-US" sz="2800" b="1" u="none" strike="noStrike" dirty="0">
                <a:effectLst/>
                <a:uFill>
                  <a:solidFill>
                    <a:srgbClr val="000000"/>
                  </a:solidFill>
                </a:uFill>
                <a:latin typeface="Times New Roman" panose="02020603050405020304" pitchFamily="18" charset="0"/>
                <a:ea typeface="Calibri" panose="020F0502020204030204" pitchFamily="34" charset="0"/>
              </a:rPr>
              <a:t> </a:t>
            </a:r>
            <a:endParaRPr lang="en-IN" sz="1200" u="sng" dirty="0">
              <a:effectLst/>
              <a:uFill>
                <a:solidFill>
                  <a:srgbClr val="000000"/>
                </a:solidFill>
              </a:uFill>
              <a:latin typeface="Calibri" panose="020F0502020204030204" pitchFamily="34" charset="0"/>
              <a:ea typeface="Calibri" panose="020F0502020204030204" pitchFamily="34" charset="0"/>
            </a:endParaRPr>
          </a:p>
          <a:p>
            <a:r>
              <a:rPr lang="en-US" sz="1800" b="1" u="heavy" dirty="0">
                <a:effectLst/>
                <a:latin typeface="Times New Roman" panose="02020603050405020304" pitchFamily="18" charset="0"/>
                <a:ea typeface="Calibri" panose="020F0502020204030204" pitchFamily="34" charset="0"/>
              </a:rPr>
              <a:t>CONVERTING ER DIAGRAM TO TABLE</a:t>
            </a:r>
            <a:endParaRPr lang="en-IN" dirty="0"/>
          </a:p>
        </p:txBody>
      </p:sp>
    </p:spTree>
    <p:extLst>
      <p:ext uri="{BB962C8B-B14F-4D97-AF65-F5344CB8AC3E}">
        <p14:creationId xmlns:p14="http://schemas.microsoft.com/office/powerpoint/2010/main" val="21486035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7AF2C0-A4B4-79A2-FB26-6AD98D0D46D7}"/>
              </a:ext>
            </a:extLst>
          </p:cNvPr>
          <p:cNvSpPr txBox="1"/>
          <p:nvPr/>
        </p:nvSpPr>
        <p:spPr>
          <a:xfrm>
            <a:off x="1104181" y="1324069"/>
            <a:ext cx="6021238" cy="4431983"/>
          </a:xfrm>
          <a:prstGeom prst="rect">
            <a:avLst/>
          </a:prstGeom>
          <a:noFill/>
        </p:spPr>
        <p:txBody>
          <a:bodyPr wrap="square">
            <a:spAutoFit/>
          </a:bodyPr>
          <a:lstStyle/>
          <a:p>
            <a:r>
              <a:rPr lang="en-US" sz="1800" b="1" u="sng" dirty="0">
                <a:effectLst/>
                <a:latin typeface="Times New Roman" panose="02020603050405020304" pitchFamily="18" charset="0"/>
                <a:ea typeface="Calibri" panose="020F0502020204030204" pitchFamily="34" charset="0"/>
              </a:rPr>
              <a:t>1)LOCATION TABLE:</a:t>
            </a:r>
            <a:endParaRPr lang="en-IN" sz="1200" dirty="0">
              <a:effectLst/>
              <a:latin typeface="Calibri" panose="020F0502020204030204" pitchFamily="34" charset="0"/>
              <a:ea typeface="Calibri" panose="020F0502020204030204" pitchFamily="34" charset="0"/>
            </a:endParaRPr>
          </a:p>
          <a:p>
            <a:r>
              <a:rPr lang="en-US" sz="1800" b="1" u="none" strike="noStrike" dirty="0">
                <a:effectLst/>
                <a:latin typeface="Times New Roman" panose="02020603050405020304" pitchFamily="18" charset="0"/>
                <a:ea typeface="Calibri" panose="020F0502020204030204" pitchFamily="34" charset="0"/>
              </a:rPr>
              <a:t> </a:t>
            </a:r>
            <a:endParaRPr lang="en-IN" sz="1200" dirty="0">
              <a:effectLst/>
              <a:latin typeface="Calibri" panose="020F0502020204030204" pitchFamily="34" charset="0"/>
              <a:ea typeface="Calibri" panose="020F0502020204030204" pitchFamily="34" charset="0"/>
            </a:endParaRPr>
          </a:p>
          <a:p>
            <a:r>
              <a:rPr lang="en-US" sz="1800" b="1" u="sng" dirty="0" err="1">
                <a:solidFill>
                  <a:srgbClr val="FF0000"/>
                </a:solidFill>
                <a:effectLst/>
                <a:latin typeface="Times New Roman" panose="02020603050405020304" pitchFamily="18" charset="0"/>
                <a:ea typeface="Calibri" panose="020F0502020204030204" pitchFamily="34" charset="0"/>
              </a:rPr>
              <a:t>LocationID</a:t>
            </a:r>
            <a:r>
              <a:rPr lang="en-US" sz="1800" b="1" u="sng" dirty="0">
                <a:effectLst/>
                <a:latin typeface="Times New Roman" panose="02020603050405020304" pitchFamily="18" charset="0"/>
                <a:ea typeface="Calibri" panose="020F0502020204030204" pitchFamily="34" charset="0"/>
              </a:rPr>
              <a:t> | Latitude  | Longitude | Region    | Elevation</a:t>
            </a:r>
            <a:endParaRPr lang="en-IN" sz="1200" dirty="0">
              <a:effectLst/>
              <a:latin typeface="Calibri" panose="020F0502020204030204" pitchFamily="34" charset="0"/>
              <a:ea typeface="Calibri" panose="020F0502020204030204" pitchFamily="34" charset="0"/>
            </a:endParaRPr>
          </a:p>
          <a:p>
            <a:r>
              <a:rPr lang="en-US" sz="1800" b="1" u="sng" dirty="0">
                <a:effectLst/>
                <a:latin typeface="Times New Roman" panose="02020603050405020304" pitchFamily="18" charset="0"/>
                <a:ea typeface="Calibri" panose="020F0502020204030204" pitchFamily="34" charset="0"/>
              </a:rPr>
              <a:t>---------------------------------------------------------</a:t>
            </a:r>
            <a:endParaRPr lang="en-IN" sz="12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1  </a:t>
            </a:r>
            <a:r>
              <a:rPr lang="en-US" sz="1800" b="1" u="sng" dirty="0">
                <a:effectLst/>
                <a:latin typeface="Times New Roman" panose="02020603050405020304" pitchFamily="18" charset="0"/>
                <a:ea typeface="Calibri" panose="020F0502020204030204" pitchFamily="34" charset="0"/>
              </a:rPr>
              <a:t>        | 40.7128   | -74.0060  | New York  | 10</a:t>
            </a:r>
            <a:endParaRPr lang="en-IN" sz="12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2 </a:t>
            </a:r>
            <a:r>
              <a:rPr lang="en-US" sz="1800" b="1" u="sng" dirty="0">
                <a:effectLst/>
                <a:latin typeface="Times New Roman" panose="02020603050405020304" pitchFamily="18" charset="0"/>
                <a:ea typeface="Calibri" panose="020F0502020204030204" pitchFamily="34" charset="0"/>
              </a:rPr>
              <a:t>         | 34.0522   | -118.2437 | Los Angeles | 15</a:t>
            </a:r>
            <a:endParaRPr lang="en-IN" sz="12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3 </a:t>
            </a:r>
            <a:r>
              <a:rPr lang="en-US" sz="1800" b="1" u="sng" dirty="0">
                <a:effectLst/>
                <a:latin typeface="Times New Roman" panose="02020603050405020304" pitchFamily="18" charset="0"/>
                <a:ea typeface="Calibri" panose="020F0502020204030204" pitchFamily="34" charset="0"/>
              </a:rPr>
              <a:t>         | 51.5074   | -0.1278   | London    | 20</a:t>
            </a:r>
            <a:endParaRPr lang="en-IN" sz="12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4 </a:t>
            </a:r>
            <a:r>
              <a:rPr lang="en-US" sz="1800" b="1" u="sng" dirty="0">
                <a:effectLst/>
                <a:latin typeface="Times New Roman" panose="02020603050405020304" pitchFamily="18" charset="0"/>
                <a:ea typeface="Calibri" panose="020F0502020204030204" pitchFamily="34" charset="0"/>
              </a:rPr>
              <a:t>         | 48.8566   | 2.3522    | Paris     | 30</a:t>
            </a:r>
            <a:endParaRPr lang="en-IN" sz="12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5 </a:t>
            </a:r>
            <a:r>
              <a:rPr lang="en-US" sz="1800" b="1" u="sng" dirty="0">
                <a:effectLst/>
                <a:latin typeface="Times New Roman" panose="02020603050405020304" pitchFamily="18" charset="0"/>
                <a:ea typeface="Calibri" panose="020F0502020204030204" pitchFamily="34" charset="0"/>
              </a:rPr>
              <a:t>         | 35.6895   | 139.6917  | Tokyo     | 25</a:t>
            </a:r>
            <a:endParaRPr lang="en-IN" sz="12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6        </a:t>
            </a:r>
            <a:r>
              <a:rPr lang="en-US" sz="1800" b="1" u="sng" dirty="0">
                <a:effectLst/>
                <a:latin typeface="Times New Roman" panose="02020603050405020304" pitchFamily="18" charset="0"/>
                <a:ea typeface="Calibri" panose="020F0502020204030204" pitchFamily="34" charset="0"/>
              </a:rPr>
              <a:t>  | 37.7749   | -122.4194 | San Francisco | 12</a:t>
            </a:r>
            <a:endParaRPr lang="en-IN" sz="12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7  </a:t>
            </a:r>
            <a:r>
              <a:rPr lang="en-US" sz="1800" b="1" u="sng" dirty="0">
                <a:effectLst/>
                <a:latin typeface="Times New Roman" panose="02020603050405020304" pitchFamily="18" charset="0"/>
                <a:ea typeface="Calibri" panose="020F0502020204030204" pitchFamily="34" charset="0"/>
              </a:rPr>
              <a:t>        | 40.4168   | -3.7038   | Madrid    | 22</a:t>
            </a:r>
            <a:endParaRPr lang="en-IN" sz="12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8</a:t>
            </a:r>
            <a:r>
              <a:rPr lang="en-US" sz="1800" b="1" u="sng" dirty="0">
                <a:effectLst/>
                <a:latin typeface="Times New Roman" panose="02020603050405020304" pitchFamily="18" charset="0"/>
                <a:ea typeface="Calibri" panose="020F0502020204030204" pitchFamily="34" charset="0"/>
              </a:rPr>
              <a:t>          | 37.9838   | 23.7275   | Athens    | 18</a:t>
            </a:r>
            <a:endParaRPr lang="en-IN" sz="12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9 </a:t>
            </a:r>
            <a:r>
              <a:rPr lang="en-US" sz="1800" b="1" u="sng" dirty="0">
                <a:effectLst/>
                <a:latin typeface="Times New Roman" panose="02020603050405020304" pitchFamily="18" charset="0"/>
                <a:ea typeface="Calibri" panose="020F0502020204030204" pitchFamily="34" charset="0"/>
              </a:rPr>
              <a:t>         | 41.9028   | 12.4964   | Rome      | 28</a:t>
            </a:r>
            <a:endParaRPr lang="en-IN" sz="12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10   </a:t>
            </a:r>
            <a:r>
              <a:rPr lang="en-US" sz="1800" b="1" u="sng" dirty="0">
                <a:effectLst/>
                <a:latin typeface="Times New Roman" panose="02020603050405020304" pitchFamily="18" charset="0"/>
                <a:ea typeface="Calibri" panose="020F0502020204030204" pitchFamily="34" charset="0"/>
              </a:rPr>
              <a:t>      | 55.7558   | 37.6176   | Moscow    | 35</a:t>
            </a:r>
            <a:endParaRPr lang="en-IN" sz="1200" dirty="0">
              <a:effectLst/>
              <a:latin typeface="Calibri" panose="020F0502020204030204" pitchFamily="34" charset="0"/>
              <a:ea typeface="Calibri" panose="020F0502020204030204" pitchFamily="34" charset="0"/>
            </a:endParaRPr>
          </a:p>
          <a:p>
            <a:r>
              <a:rPr lang="en-US" sz="1800" b="1" u="none" strike="noStrike" dirty="0">
                <a:effectLst/>
                <a:latin typeface="Times New Roman" panose="02020603050405020304" pitchFamily="18" charset="0"/>
                <a:ea typeface="Calibri" panose="020F0502020204030204" pitchFamily="34" charset="0"/>
              </a:rPr>
              <a:t>  </a:t>
            </a:r>
            <a:endParaRPr lang="en-IN" sz="1200" dirty="0">
              <a:effectLst/>
              <a:latin typeface="Calibri" panose="020F0502020204030204" pitchFamily="34" charset="0"/>
              <a:ea typeface="Calibri" panose="020F0502020204030204" pitchFamily="34" charset="0"/>
            </a:endParaRPr>
          </a:p>
          <a:p>
            <a:endParaRPr lang="en-IN" sz="1200" dirty="0">
              <a:effectLst/>
              <a:latin typeface="Calibri" panose="020F0502020204030204" pitchFamily="34" charset="0"/>
              <a:ea typeface="Calibri" panose="020F0502020204030204" pitchFamily="34" charset="0"/>
            </a:endParaRPr>
          </a:p>
        </p:txBody>
      </p:sp>
      <p:sp>
        <p:nvSpPr>
          <p:cNvPr id="5" name="TextBox 4">
            <a:extLst>
              <a:ext uri="{FF2B5EF4-FFF2-40B4-BE49-F238E27FC236}">
                <a16:creationId xmlns:a16="http://schemas.microsoft.com/office/drawing/2014/main" id="{70152A48-4332-EBD6-E681-0A7B21FC1200}"/>
              </a:ext>
            </a:extLst>
          </p:cNvPr>
          <p:cNvSpPr txBox="1"/>
          <p:nvPr/>
        </p:nvSpPr>
        <p:spPr>
          <a:xfrm>
            <a:off x="6213176" y="1324069"/>
            <a:ext cx="6094562" cy="3970318"/>
          </a:xfrm>
          <a:prstGeom prst="rect">
            <a:avLst/>
          </a:prstGeom>
          <a:noFill/>
        </p:spPr>
        <p:txBody>
          <a:bodyPr wrap="square">
            <a:spAutoFit/>
          </a:bodyPr>
          <a:lstStyle/>
          <a:p>
            <a:r>
              <a:rPr lang="en-US" sz="1800" b="1" u="sng" dirty="0">
                <a:effectLst/>
                <a:latin typeface="Times New Roman" panose="02020603050405020304" pitchFamily="18" charset="0"/>
                <a:ea typeface="Calibri" panose="020F0502020204030204" pitchFamily="34" charset="0"/>
              </a:rPr>
              <a:t>2)HISTORICAL FLOOD DATA TABLE:</a:t>
            </a:r>
            <a:endParaRPr lang="en-IN" sz="1200" dirty="0">
              <a:effectLst/>
              <a:latin typeface="Calibri" panose="020F0502020204030204" pitchFamily="34" charset="0"/>
              <a:ea typeface="Calibri" panose="020F0502020204030204" pitchFamily="34" charset="0"/>
            </a:endParaRPr>
          </a:p>
          <a:p>
            <a:r>
              <a:rPr lang="en-US" sz="1800" b="1" u="none" strike="noStrike" dirty="0">
                <a:effectLst/>
                <a:latin typeface="Times New Roman" panose="02020603050405020304" pitchFamily="18" charset="0"/>
                <a:ea typeface="Calibri" panose="020F0502020204030204" pitchFamily="34" charset="0"/>
              </a:rPr>
              <a:t> </a:t>
            </a:r>
            <a:endParaRPr lang="en-IN" sz="1200" dirty="0">
              <a:effectLst/>
              <a:latin typeface="Calibri" panose="020F0502020204030204" pitchFamily="34" charset="0"/>
              <a:ea typeface="Calibri" panose="020F0502020204030204" pitchFamily="34" charset="0"/>
            </a:endParaRPr>
          </a:p>
          <a:p>
            <a:r>
              <a:rPr lang="en-US" sz="1800" b="1" u="sng" dirty="0" err="1">
                <a:solidFill>
                  <a:srgbClr val="FF0000"/>
                </a:solidFill>
                <a:effectLst/>
                <a:latin typeface="Times New Roman" panose="02020603050405020304" pitchFamily="18" charset="0"/>
                <a:ea typeface="Calibri" panose="020F0502020204030204" pitchFamily="34" charset="0"/>
              </a:rPr>
              <a:t>FloodDataID</a:t>
            </a:r>
            <a:r>
              <a:rPr lang="en-US" sz="1800" b="1" u="sng" dirty="0">
                <a:effectLst/>
                <a:latin typeface="Times New Roman" panose="02020603050405020304" pitchFamily="18" charset="0"/>
                <a:ea typeface="Calibri" panose="020F0502020204030204" pitchFamily="34" charset="0"/>
              </a:rPr>
              <a:t> | </a:t>
            </a:r>
            <a:r>
              <a:rPr lang="en-US" sz="1800" b="1" u="sng" dirty="0" err="1">
                <a:solidFill>
                  <a:srgbClr val="00B050"/>
                </a:solidFill>
                <a:effectLst/>
                <a:latin typeface="Times New Roman" panose="02020603050405020304" pitchFamily="18" charset="0"/>
                <a:ea typeface="Calibri" panose="020F0502020204030204" pitchFamily="34" charset="0"/>
              </a:rPr>
              <a:t>LocationID</a:t>
            </a:r>
            <a:r>
              <a:rPr lang="en-US" sz="1800" b="1" u="sng" dirty="0">
                <a:effectLst/>
                <a:latin typeface="Times New Roman" panose="02020603050405020304" pitchFamily="18" charset="0"/>
                <a:ea typeface="Calibri" panose="020F0502020204030204" pitchFamily="34" charset="0"/>
              </a:rPr>
              <a:t> | Date       | Magnitude | Duration</a:t>
            </a:r>
            <a:endParaRPr lang="en-IN" sz="1200" dirty="0">
              <a:effectLst/>
              <a:latin typeface="Calibri" panose="020F0502020204030204" pitchFamily="34" charset="0"/>
              <a:ea typeface="Calibri" panose="020F0502020204030204" pitchFamily="34" charset="0"/>
            </a:endParaRPr>
          </a:p>
          <a:p>
            <a:r>
              <a:rPr lang="en-US" sz="1800" b="1" u="sng" dirty="0">
                <a:effectLst/>
                <a:latin typeface="Times New Roman" panose="02020603050405020304" pitchFamily="18" charset="0"/>
                <a:ea typeface="Calibri" panose="020F0502020204030204" pitchFamily="34" charset="0"/>
              </a:rPr>
              <a:t>------------------------------------------------------------</a:t>
            </a:r>
            <a:endParaRPr lang="en-IN" sz="12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1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1</a:t>
            </a:r>
            <a:r>
              <a:rPr lang="en-US" sz="1800" b="1" u="sng" dirty="0">
                <a:effectLst/>
                <a:latin typeface="Times New Roman" panose="02020603050405020304" pitchFamily="18" charset="0"/>
                <a:ea typeface="Calibri" panose="020F0502020204030204" pitchFamily="34" charset="0"/>
              </a:rPr>
              <a:t>          | 2022-01-05 | 4          | 48</a:t>
            </a:r>
            <a:endParaRPr lang="en-IN" sz="12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2</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2</a:t>
            </a:r>
            <a:r>
              <a:rPr lang="en-US" sz="1800" b="1" u="sng" dirty="0">
                <a:effectLst/>
                <a:latin typeface="Times New Roman" panose="02020603050405020304" pitchFamily="18" charset="0"/>
                <a:ea typeface="Calibri" panose="020F0502020204030204" pitchFamily="34" charset="0"/>
              </a:rPr>
              <a:t>          | 2022-02-12 | 3          | 36</a:t>
            </a:r>
            <a:endParaRPr lang="en-IN" sz="12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3</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3</a:t>
            </a:r>
            <a:r>
              <a:rPr lang="en-US" sz="1800" b="1" u="sng" dirty="0">
                <a:effectLst/>
                <a:latin typeface="Times New Roman" panose="02020603050405020304" pitchFamily="18" charset="0"/>
                <a:ea typeface="Calibri" panose="020F0502020204030204" pitchFamily="34" charset="0"/>
              </a:rPr>
              <a:t>          | 2022-03-20 | 5          | 72</a:t>
            </a:r>
            <a:endParaRPr lang="en-IN" sz="12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4</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4</a:t>
            </a:r>
            <a:r>
              <a:rPr lang="en-US" sz="1800" b="1" u="sng" dirty="0">
                <a:effectLst/>
                <a:latin typeface="Times New Roman" panose="02020603050405020304" pitchFamily="18" charset="0"/>
                <a:ea typeface="Calibri" panose="020F0502020204030204" pitchFamily="34" charset="0"/>
              </a:rPr>
              <a:t>          | 2022-04-18 | 3.5       | 24</a:t>
            </a:r>
            <a:endParaRPr lang="en-IN" sz="12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5</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5</a:t>
            </a:r>
            <a:r>
              <a:rPr lang="en-US" sz="1800" b="1" u="sng" dirty="0">
                <a:effectLst/>
                <a:latin typeface="Times New Roman" panose="02020603050405020304" pitchFamily="18" charset="0"/>
                <a:ea typeface="Calibri" panose="020F0502020204030204" pitchFamily="34" charset="0"/>
              </a:rPr>
              <a:t>          | 2022-05-25 | 4.5       | 60</a:t>
            </a:r>
            <a:endParaRPr lang="en-IN" sz="12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6</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6</a:t>
            </a:r>
            <a:r>
              <a:rPr lang="en-US" sz="1800" b="1" u="sng" dirty="0">
                <a:effectLst/>
                <a:latin typeface="Times New Roman" panose="02020603050405020304" pitchFamily="18" charset="0"/>
                <a:ea typeface="Calibri" panose="020F0502020204030204" pitchFamily="34" charset="0"/>
              </a:rPr>
              <a:t>          | 2022-06-10 | 3          | 48</a:t>
            </a:r>
            <a:endParaRPr lang="en-IN" sz="12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7</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7</a:t>
            </a:r>
            <a:r>
              <a:rPr lang="en-US" sz="1800" b="1" u="sng" dirty="0">
                <a:effectLst/>
                <a:latin typeface="Times New Roman" panose="02020603050405020304" pitchFamily="18" charset="0"/>
                <a:ea typeface="Calibri" panose="020F0502020204030204" pitchFamily="34" charset="0"/>
              </a:rPr>
              <a:t>          | 2022-07-15 | 4          | 36</a:t>
            </a:r>
            <a:endParaRPr lang="en-IN" sz="12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8</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8</a:t>
            </a:r>
            <a:r>
              <a:rPr lang="en-US" sz="1800" b="1" u="sng" dirty="0">
                <a:effectLst/>
                <a:latin typeface="Times New Roman" panose="02020603050405020304" pitchFamily="18" charset="0"/>
                <a:ea typeface="Calibri" panose="020F0502020204030204" pitchFamily="34" charset="0"/>
              </a:rPr>
              <a:t>          | 2022-08-22 | 3.5       | 24</a:t>
            </a:r>
            <a:endParaRPr lang="en-IN" sz="12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9</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9</a:t>
            </a:r>
            <a:r>
              <a:rPr lang="en-US" sz="1800" b="1" u="sng" dirty="0">
                <a:effectLst/>
                <a:latin typeface="Times New Roman" panose="02020603050405020304" pitchFamily="18" charset="0"/>
                <a:ea typeface="Calibri" panose="020F0502020204030204" pitchFamily="34" charset="0"/>
              </a:rPr>
              <a:t>          | 2022-09-30 | 5          | 72</a:t>
            </a:r>
            <a:endParaRPr lang="en-IN" sz="12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10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10</a:t>
            </a:r>
            <a:r>
              <a:rPr lang="en-US" sz="1800" b="1" u="sng" dirty="0">
                <a:effectLst/>
                <a:latin typeface="Times New Roman" panose="02020603050405020304" pitchFamily="18" charset="0"/>
                <a:ea typeface="Calibri" panose="020F0502020204030204" pitchFamily="34" charset="0"/>
              </a:rPr>
              <a:t>       | 2022-10-18 | 4.5       | 60</a:t>
            </a:r>
            <a:endParaRPr lang="en-IN" dirty="0"/>
          </a:p>
        </p:txBody>
      </p:sp>
    </p:spTree>
    <p:extLst>
      <p:ext uri="{BB962C8B-B14F-4D97-AF65-F5344CB8AC3E}">
        <p14:creationId xmlns:p14="http://schemas.microsoft.com/office/powerpoint/2010/main" val="2069160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48862E-2229-BDD9-6C77-133AB367591C}"/>
              </a:ext>
            </a:extLst>
          </p:cNvPr>
          <p:cNvSpPr txBox="1"/>
          <p:nvPr/>
        </p:nvSpPr>
        <p:spPr>
          <a:xfrm>
            <a:off x="1313731" y="822263"/>
            <a:ext cx="9564538" cy="3970318"/>
          </a:xfrm>
          <a:prstGeom prst="rect">
            <a:avLst/>
          </a:prstGeom>
          <a:noFill/>
        </p:spPr>
        <p:txBody>
          <a:bodyPr wrap="square">
            <a:spAutoFit/>
          </a:bodyPr>
          <a:lstStyle/>
          <a:p>
            <a:r>
              <a:rPr lang="en-US" sz="1800" b="1" u="none" strike="noStrike" dirty="0">
                <a:effectLst/>
                <a:latin typeface="Times New Roman" panose="02020603050405020304" pitchFamily="18" charset="0"/>
                <a:ea typeface="Calibri" panose="020F0502020204030204" pitchFamily="34" charset="0"/>
              </a:rPr>
              <a:t> </a:t>
            </a:r>
            <a:endParaRPr lang="en-IN" sz="1200" dirty="0">
              <a:effectLst/>
              <a:latin typeface="Calibri" panose="020F0502020204030204" pitchFamily="34" charset="0"/>
              <a:ea typeface="Calibri" panose="020F0502020204030204" pitchFamily="34" charset="0"/>
            </a:endParaRPr>
          </a:p>
          <a:p>
            <a:r>
              <a:rPr lang="en-US" sz="1800" b="1" u="sng" dirty="0">
                <a:effectLst/>
                <a:latin typeface="Times New Roman" panose="02020603050405020304" pitchFamily="18" charset="0"/>
                <a:ea typeface="Calibri" panose="020F0502020204030204" pitchFamily="34" charset="0"/>
              </a:rPr>
              <a:t>3)EARLY WARNING ALERT TABLE:</a:t>
            </a:r>
            <a:endParaRPr lang="en-IN" sz="1200" dirty="0">
              <a:effectLst/>
              <a:latin typeface="Calibri" panose="020F0502020204030204" pitchFamily="34" charset="0"/>
              <a:ea typeface="Calibri" panose="020F0502020204030204" pitchFamily="34" charset="0"/>
            </a:endParaRPr>
          </a:p>
          <a:p>
            <a:r>
              <a:rPr lang="en-US" sz="1800" b="1" u="sng" dirty="0" err="1">
                <a:solidFill>
                  <a:srgbClr val="FF0000"/>
                </a:solidFill>
                <a:effectLst/>
                <a:latin typeface="Times New Roman" panose="02020603050405020304" pitchFamily="18" charset="0"/>
                <a:ea typeface="Calibri" panose="020F0502020204030204" pitchFamily="34" charset="0"/>
              </a:rPr>
              <a:t>AlertID</a:t>
            </a:r>
            <a:r>
              <a:rPr lang="en-US" sz="1800" b="1" u="sng" dirty="0">
                <a:effectLst/>
                <a:latin typeface="Times New Roman" panose="02020603050405020304" pitchFamily="18" charset="0"/>
                <a:ea typeface="Calibri" panose="020F0502020204030204" pitchFamily="34" charset="0"/>
              </a:rPr>
              <a:t> | </a:t>
            </a:r>
            <a:r>
              <a:rPr lang="en-US" sz="1800" b="1" u="sng" dirty="0" err="1">
                <a:solidFill>
                  <a:srgbClr val="00B050"/>
                </a:solidFill>
                <a:effectLst/>
                <a:latin typeface="Times New Roman" panose="02020603050405020304" pitchFamily="18" charset="0"/>
                <a:ea typeface="Calibri" panose="020F0502020204030204" pitchFamily="34" charset="0"/>
              </a:rPr>
              <a:t>LocationID</a:t>
            </a:r>
            <a:r>
              <a:rPr lang="en-US" sz="1800" b="1" u="sng" dirty="0">
                <a:effectLst/>
                <a:latin typeface="Times New Roman" panose="02020603050405020304" pitchFamily="18" charset="0"/>
                <a:ea typeface="Calibri" panose="020F0502020204030204" pitchFamily="34" charset="0"/>
              </a:rPr>
              <a:t> | </a:t>
            </a:r>
            <a:r>
              <a:rPr lang="en-US" sz="1800" b="1" u="sng" dirty="0" err="1">
                <a:effectLst/>
                <a:latin typeface="Times New Roman" panose="02020603050405020304" pitchFamily="18" charset="0"/>
                <a:ea typeface="Calibri" panose="020F0502020204030204" pitchFamily="34" charset="0"/>
              </a:rPr>
              <a:t>DateIssued</a:t>
            </a:r>
            <a:r>
              <a:rPr lang="en-US" sz="1800" b="1" u="sng" dirty="0">
                <a:effectLst/>
                <a:latin typeface="Times New Roman" panose="02020603050405020304" pitchFamily="18" charset="0"/>
                <a:ea typeface="Calibri" panose="020F0502020204030204" pitchFamily="34" charset="0"/>
              </a:rPr>
              <a:t>  | </a:t>
            </a:r>
            <a:r>
              <a:rPr lang="en-US" sz="1800" b="1" u="sng" dirty="0" err="1">
                <a:effectLst/>
                <a:latin typeface="Times New Roman" panose="02020603050405020304" pitchFamily="18" charset="0"/>
                <a:ea typeface="Calibri" panose="020F0502020204030204" pitchFamily="34" charset="0"/>
              </a:rPr>
              <a:t>AlertLevel</a:t>
            </a:r>
            <a:r>
              <a:rPr lang="en-US" sz="1800" b="1" u="sng" dirty="0">
                <a:effectLst/>
                <a:latin typeface="Times New Roman" panose="02020603050405020304" pitchFamily="18" charset="0"/>
                <a:ea typeface="Calibri" panose="020F0502020204030204" pitchFamily="34" charset="0"/>
              </a:rPr>
              <a:t> |</a:t>
            </a:r>
            <a:r>
              <a:rPr lang="en-US" sz="1800" b="1" u="sng" dirty="0" err="1">
                <a:effectLst/>
                <a:latin typeface="Times New Roman" panose="02020603050405020304" pitchFamily="18" charset="0"/>
                <a:ea typeface="Calibri" panose="020F0502020204030204" pitchFamily="34" charset="0"/>
              </a:rPr>
              <a:t>RecommendedActions</a:t>
            </a:r>
            <a:endParaRPr lang="en-IN" sz="1200" dirty="0">
              <a:effectLst/>
              <a:latin typeface="Calibri" panose="020F0502020204030204" pitchFamily="34" charset="0"/>
              <a:ea typeface="Calibri" panose="020F0502020204030204" pitchFamily="34" charset="0"/>
            </a:endParaRPr>
          </a:p>
          <a:p>
            <a:r>
              <a:rPr lang="en-US" sz="1800" b="1" u="sng" dirty="0">
                <a:effectLst/>
                <a:latin typeface="Times New Roman" panose="02020603050405020304" pitchFamily="18" charset="0"/>
                <a:ea typeface="Calibri" panose="020F0502020204030204" pitchFamily="34" charset="0"/>
              </a:rPr>
              <a:t>--------------------------------------------------------------------</a:t>
            </a:r>
            <a:endParaRPr lang="en-IN" sz="12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1</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1</a:t>
            </a:r>
            <a:r>
              <a:rPr lang="en-US" sz="1800" b="1" u="sng" dirty="0">
                <a:effectLst/>
                <a:latin typeface="Times New Roman" panose="02020603050405020304" pitchFamily="18" charset="0"/>
                <a:ea typeface="Calibri" panose="020F0502020204030204" pitchFamily="34" charset="0"/>
              </a:rPr>
              <a:t>          | 2022-01-03  | High       | Evacuate</a:t>
            </a:r>
            <a:endParaRPr lang="en-IN" sz="12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2</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2</a:t>
            </a:r>
            <a:r>
              <a:rPr lang="en-US" sz="1800" b="1" u="sng" dirty="0">
                <a:effectLst/>
                <a:latin typeface="Times New Roman" panose="02020603050405020304" pitchFamily="18" charset="0"/>
                <a:ea typeface="Calibri" panose="020F0502020204030204" pitchFamily="34" charset="0"/>
              </a:rPr>
              <a:t>          | 2022-02-10  | Moderate   | Stay Alert</a:t>
            </a:r>
            <a:endParaRPr lang="en-IN" sz="12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3</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3</a:t>
            </a:r>
            <a:r>
              <a:rPr lang="en-US" sz="1800" b="1" u="sng" dirty="0">
                <a:effectLst/>
                <a:latin typeface="Times New Roman" panose="02020603050405020304" pitchFamily="18" charset="0"/>
                <a:ea typeface="Calibri" panose="020F0502020204030204" pitchFamily="34" charset="0"/>
              </a:rPr>
              <a:t>          | 2022-03-18  | High       | Prepare</a:t>
            </a:r>
            <a:endParaRPr lang="en-IN" sz="12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4</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4</a:t>
            </a:r>
            <a:r>
              <a:rPr lang="en-US" sz="1800" b="1" u="sng" dirty="0">
                <a:effectLst/>
                <a:latin typeface="Times New Roman" panose="02020603050405020304" pitchFamily="18" charset="0"/>
                <a:ea typeface="Calibri" panose="020F0502020204030204" pitchFamily="34" charset="0"/>
              </a:rPr>
              <a:t>          | 2022-04-15  | Low        | Monitor</a:t>
            </a:r>
            <a:endParaRPr lang="en-IN" sz="12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5</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5   </a:t>
            </a:r>
            <a:r>
              <a:rPr lang="en-US" sz="1800" b="1" u="sng" dirty="0">
                <a:effectLst/>
                <a:latin typeface="Times New Roman" panose="02020603050405020304" pitchFamily="18" charset="0"/>
                <a:ea typeface="Calibri" panose="020F0502020204030204" pitchFamily="34" charset="0"/>
              </a:rPr>
              <a:t>       | 2022-05-22  | Moderate   | Prepare</a:t>
            </a:r>
            <a:endParaRPr lang="en-IN" sz="12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6</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6   </a:t>
            </a:r>
            <a:r>
              <a:rPr lang="en-US" sz="1800" b="1" u="sng" dirty="0">
                <a:effectLst/>
                <a:latin typeface="Times New Roman" panose="02020603050405020304" pitchFamily="18" charset="0"/>
                <a:ea typeface="Calibri" panose="020F0502020204030204" pitchFamily="34" charset="0"/>
              </a:rPr>
              <a:t>       | 2022-06-08  | High       | Evacuate</a:t>
            </a:r>
            <a:endParaRPr lang="en-IN" sz="12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7</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7   </a:t>
            </a:r>
            <a:r>
              <a:rPr lang="en-US" sz="1800" b="1" u="sng" dirty="0">
                <a:effectLst/>
                <a:latin typeface="Times New Roman" panose="02020603050405020304" pitchFamily="18" charset="0"/>
                <a:ea typeface="Calibri" panose="020F0502020204030204" pitchFamily="34" charset="0"/>
              </a:rPr>
              <a:t>       | 2022-07-13  | Low        | Monitor</a:t>
            </a:r>
            <a:endParaRPr lang="en-IN" sz="12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8</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8   </a:t>
            </a:r>
            <a:r>
              <a:rPr lang="en-US" sz="1800" b="1" u="sng" dirty="0">
                <a:effectLst/>
                <a:latin typeface="Times New Roman" panose="02020603050405020304" pitchFamily="18" charset="0"/>
                <a:ea typeface="Calibri" panose="020F0502020204030204" pitchFamily="34" charset="0"/>
              </a:rPr>
              <a:t>       | 2022-08-20  | Moderate   | Prepare</a:t>
            </a:r>
            <a:endParaRPr lang="en-IN" sz="12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9</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9   </a:t>
            </a:r>
            <a:r>
              <a:rPr lang="en-US" sz="1800" b="1" u="sng" dirty="0">
                <a:effectLst/>
                <a:latin typeface="Times New Roman" panose="02020603050405020304" pitchFamily="18" charset="0"/>
                <a:ea typeface="Calibri" panose="020F0502020204030204" pitchFamily="34" charset="0"/>
              </a:rPr>
              <a:t>       | 2022-09-28  | High       | Evacuate</a:t>
            </a:r>
            <a:endParaRPr lang="en-IN" sz="12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10</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10 </a:t>
            </a:r>
            <a:r>
              <a:rPr lang="en-US" sz="1800" b="1" u="sng" dirty="0">
                <a:effectLst/>
                <a:latin typeface="Times New Roman" panose="02020603050405020304" pitchFamily="18" charset="0"/>
                <a:ea typeface="Calibri" panose="020F0502020204030204" pitchFamily="34" charset="0"/>
              </a:rPr>
              <a:t>      | 2022-10-15  | Low        | Monitor</a:t>
            </a:r>
            <a:endParaRPr lang="en-IN" sz="1200" dirty="0">
              <a:effectLst/>
              <a:latin typeface="Calibri" panose="020F0502020204030204" pitchFamily="34" charset="0"/>
              <a:ea typeface="Calibri" panose="020F0502020204030204" pitchFamily="34" charset="0"/>
            </a:endParaRPr>
          </a:p>
        </p:txBody>
      </p:sp>
      <p:sp>
        <p:nvSpPr>
          <p:cNvPr id="5" name="TextBox 4">
            <a:extLst>
              <a:ext uri="{FF2B5EF4-FFF2-40B4-BE49-F238E27FC236}">
                <a16:creationId xmlns:a16="http://schemas.microsoft.com/office/drawing/2014/main" id="{73CCBCAB-3496-0066-CBC0-1AB87432D07B}"/>
              </a:ext>
            </a:extLst>
          </p:cNvPr>
          <p:cNvSpPr txBox="1"/>
          <p:nvPr/>
        </p:nvSpPr>
        <p:spPr>
          <a:xfrm>
            <a:off x="3047280" y="-543875"/>
            <a:ext cx="8227445" cy="369332"/>
          </a:xfrm>
          <a:prstGeom prst="rect">
            <a:avLst/>
          </a:prstGeom>
          <a:noFill/>
        </p:spPr>
        <p:txBody>
          <a:bodyPr wrap="square">
            <a:spAutoFit/>
          </a:bodyPr>
          <a:lstStyle/>
          <a:p>
            <a:r>
              <a:rPr lang="en-US" sz="1800" b="1" u="none" strike="noStrike" dirty="0">
                <a:effectLst/>
                <a:latin typeface="Times New Roman" panose="02020603050405020304" pitchFamily="18" charset="0"/>
                <a:ea typeface="Calibri" panose="020F0502020204030204" pitchFamily="34" charset="0"/>
              </a:rPr>
              <a:t> </a:t>
            </a:r>
            <a:endParaRPr lang="en-IN"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5797711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874196C-D9C9-8983-73CE-BB889B52AAB3}"/>
              </a:ext>
            </a:extLst>
          </p:cNvPr>
          <p:cNvSpPr txBox="1"/>
          <p:nvPr/>
        </p:nvSpPr>
        <p:spPr>
          <a:xfrm>
            <a:off x="1319842" y="828202"/>
            <a:ext cx="10386204" cy="4154984"/>
          </a:xfrm>
          <a:prstGeom prst="rect">
            <a:avLst/>
          </a:prstGeom>
          <a:noFill/>
        </p:spPr>
        <p:txBody>
          <a:bodyPr wrap="square">
            <a:spAutoFit/>
          </a:bodyPr>
          <a:lstStyle/>
          <a:p>
            <a:r>
              <a:rPr lang="en-US" sz="2400" b="1" u="sng" dirty="0">
                <a:effectLst/>
                <a:latin typeface="Times New Roman" panose="02020603050405020304" pitchFamily="18" charset="0"/>
                <a:ea typeface="Calibri" panose="020F0502020204030204" pitchFamily="34" charset="0"/>
              </a:rPr>
              <a:t>4)PREVENTIVE MEASURE TABLE:</a:t>
            </a:r>
            <a:endParaRPr lang="en-IN" sz="1600" dirty="0">
              <a:effectLst/>
              <a:latin typeface="Calibri" panose="020F0502020204030204" pitchFamily="34" charset="0"/>
              <a:ea typeface="Calibri" panose="020F0502020204030204" pitchFamily="34" charset="0"/>
            </a:endParaRPr>
          </a:p>
          <a:p>
            <a:r>
              <a:rPr lang="en-US" sz="2400" b="1" u="none" strike="noStrike" dirty="0">
                <a:effectLst/>
                <a:latin typeface="Times New Roman" panose="02020603050405020304" pitchFamily="18" charset="0"/>
                <a:ea typeface="Calibri" panose="020F0502020204030204" pitchFamily="34" charset="0"/>
              </a:rPr>
              <a:t> </a:t>
            </a:r>
            <a:endParaRPr lang="en-IN" sz="1600" dirty="0">
              <a:effectLst/>
              <a:latin typeface="Calibri" panose="020F0502020204030204" pitchFamily="34" charset="0"/>
              <a:ea typeface="Calibri" panose="020F0502020204030204" pitchFamily="34" charset="0"/>
            </a:endParaRPr>
          </a:p>
          <a:p>
            <a:r>
              <a:rPr lang="en-US" sz="1800" b="1" u="sng" dirty="0" err="1">
                <a:solidFill>
                  <a:srgbClr val="FF0000"/>
                </a:solidFill>
                <a:effectLst/>
                <a:latin typeface="Times New Roman" panose="02020603050405020304" pitchFamily="18" charset="0"/>
                <a:ea typeface="Calibri" panose="020F0502020204030204" pitchFamily="34" charset="0"/>
              </a:rPr>
              <a:t>MeasureID</a:t>
            </a:r>
            <a:r>
              <a:rPr lang="en-US" sz="1800" b="1" u="sng" dirty="0">
                <a:effectLst/>
                <a:latin typeface="Times New Roman" panose="02020603050405020304" pitchFamily="18" charset="0"/>
                <a:ea typeface="Calibri" panose="020F0502020204030204" pitchFamily="34" charset="0"/>
              </a:rPr>
              <a:t> | </a:t>
            </a:r>
            <a:r>
              <a:rPr lang="en-US" sz="1800" b="1" u="sng" dirty="0" err="1">
                <a:solidFill>
                  <a:srgbClr val="00B050"/>
                </a:solidFill>
                <a:effectLst/>
                <a:latin typeface="Times New Roman" panose="02020603050405020304" pitchFamily="18" charset="0"/>
                <a:ea typeface="Calibri" panose="020F0502020204030204" pitchFamily="34" charset="0"/>
              </a:rPr>
              <a:t>LocationID</a:t>
            </a:r>
            <a:r>
              <a:rPr lang="en-US" sz="1800" b="1" u="sng" dirty="0">
                <a:effectLst/>
                <a:latin typeface="Times New Roman" panose="02020603050405020304" pitchFamily="18" charset="0"/>
                <a:ea typeface="Calibri" panose="020F0502020204030204" pitchFamily="34" charset="0"/>
              </a:rPr>
              <a:t> | </a:t>
            </a:r>
            <a:r>
              <a:rPr lang="en-US" sz="1800" b="1" u="sng" dirty="0" err="1">
                <a:effectLst/>
                <a:latin typeface="Times New Roman" panose="02020603050405020304" pitchFamily="18" charset="0"/>
                <a:ea typeface="Calibri" panose="020F0502020204030204" pitchFamily="34" charset="0"/>
              </a:rPr>
              <a:t>MeasureType</a:t>
            </a:r>
            <a:r>
              <a:rPr lang="en-US" sz="1800" b="1" u="sng" dirty="0">
                <a:effectLst/>
                <a:latin typeface="Times New Roman" panose="02020603050405020304" pitchFamily="18" charset="0"/>
                <a:ea typeface="Calibri" panose="020F0502020204030204" pitchFamily="34" charset="0"/>
              </a:rPr>
              <a:t>      | Description                           </a:t>
            </a:r>
            <a:r>
              <a:rPr lang="en-US" sz="1800" b="1" u="sng" dirty="0" err="1">
                <a:effectLst/>
                <a:latin typeface="Times New Roman" panose="02020603050405020304" pitchFamily="18" charset="0"/>
                <a:ea typeface="Calibri" panose="020F0502020204030204" pitchFamily="34" charset="0"/>
              </a:rPr>
              <a:t>ImplementationDate</a:t>
            </a:r>
            <a:endParaRPr lang="en-IN" sz="1600" dirty="0">
              <a:effectLst/>
              <a:latin typeface="Calibri" panose="020F0502020204030204" pitchFamily="34" charset="0"/>
              <a:ea typeface="Calibri" panose="020F0502020204030204" pitchFamily="34" charset="0"/>
            </a:endParaRPr>
          </a:p>
          <a:p>
            <a:r>
              <a:rPr lang="en-US" sz="1800" b="1" u="sng" dirty="0">
                <a:effectLst/>
                <a:latin typeface="Times New Roman" panose="02020603050405020304" pitchFamily="18" charset="0"/>
                <a:ea typeface="Calibri" panose="020F0502020204030204" pitchFamily="34" charset="0"/>
              </a:rPr>
              <a:t>--------------------------------------------------------------------------------------------------</a:t>
            </a:r>
            <a:endParaRPr lang="en-IN" sz="16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1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1   </a:t>
            </a:r>
            <a:r>
              <a:rPr lang="en-US" sz="1800" b="1" u="sng" dirty="0">
                <a:effectLst/>
                <a:latin typeface="Times New Roman" panose="02020603050405020304" pitchFamily="18" charset="0"/>
                <a:ea typeface="Calibri" panose="020F0502020204030204" pitchFamily="34" charset="0"/>
              </a:rPr>
              <a:t>       | Structural       | Reinforcement of riverbanks            | 2022-01-15</a:t>
            </a:r>
            <a:endParaRPr lang="en-IN" sz="16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2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2   </a:t>
            </a:r>
            <a:r>
              <a:rPr lang="en-US" sz="1800" b="1" u="sng" dirty="0">
                <a:effectLst/>
                <a:latin typeface="Times New Roman" panose="02020603050405020304" pitchFamily="18" charset="0"/>
                <a:ea typeface="Calibri" panose="020F0502020204030204" pitchFamily="34" charset="0"/>
              </a:rPr>
              <a:t>       | Early Warning    | Installation of flood sensors          | 2022-02-20</a:t>
            </a:r>
            <a:endParaRPr lang="en-IN" sz="16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3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3   </a:t>
            </a:r>
            <a:r>
              <a:rPr lang="en-US" sz="1800" b="1" u="sng" dirty="0">
                <a:effectLst/>
                <a:latin typeface="Times New Roman" panose="02020603050405020304" pitchFamily="18" charset="0"/>
                <a:ea typeface="Calibri" panose="020F0502020204030204" pitchFamily="34" charset="0"/>
              </a:rPr>
              <a:t>       | Community        | Conducting awareness campaigns          | 2022-03-25</a:t>
            </a:r>
            <a:endParaRPr lang="en-IN" sz="16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4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4   </a:t>
            </a:r>
            <a:r>
              <a:rPr lang="en-US" sz="1800" b="1" u="sng" dirty="0">
                <a:effectLst/>
                <a:latin typeface="Times New Roman" panose="02020603050405020304" pitchFamily="18" charset="0"/>
                <a:ea typeface="Calibri" panose="020F0502020204030204" pitchFamily="34" charset="0"/>
              </a:rPr>
              <a:t>       | Infrastructure   | Upgrading drainage systems             | 2022-04-30</a:t>
            </a:r>
            <a:endParaRPr lang="en-IN" sz="16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5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5   </a:t>
            </a:r>
            <a:r>
              <a:rPr lang="en-US" sz="1800" b="1" u="sng" dirty="0">
                <a:effectLst/>
                <a:latin typeface="Times New Roman" panose="02020603050405020304" pitchFamily="18" charset="0"/>
                <a:ea typeface="Calibri" panose="020F0502020204030204" pitchFamily="34" charset="0"/>
              </a:rPr>
              <a:t>       | Evacuation       | Establishment of evacuation routes     | 2022-05-10</a:t>
            </a:r>
            <a:endParaRPr lang="en-IN" sz="16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6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6   </a:t>
            </a:r>
            <a:r>
              <a:rPr lang="en-US" sz="1800" b="1" u="sng" dirty="0">
                <a:effectLst/>
                <a:latin typeface="Times New Roman" panose="02020603050405020304" pitchFamily="18" charset="0"/>
                <a:ea typeface="Calibri" panose="020F0502020204030204" pitchFamily="34" charset="0"/>
              </a:rPr>
              <a:t>       | Monitoring       | Implementing real-time monitoring      | 2022-06-15</a:t>
            </a:r>
            <a:endParaRPr lang="en-IN" sz="16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7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7   </a:t>
            </a:r>
            <a:r>
              <a:rPr lang="en-US" sz="1800" b="1" u="sng" dirty="0">
                <a:effectLst/>
                <a:latin typeface="Times New Roman" panose="02020603050405020304" pitchFamily="18" charset="0"/>
                <a:ea typeface="Calibri" panose="020F0502020204030204" pitchFamily="34" charset="0"/>
              </a:rPr>
              <a:t>       | Preparedness     | Training emergency response teams      | 2022-07-20</a:t>
            </a:r>
            <a:endParaRPr lang="en-IN" sz="16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8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8   </a:t>
            </a:r>
            <a:r>
              <a:rPr lang="en-US" sz="1800" b="1" u="sng" dirty="0">
                <a:effectLst/>
                <a:latin typeface="Times New Roman" panose="02020603050405020304" pitchFamily="18" charset="0"/>
                <a:ea typeface="Calibri" panose="020F0502020204030204" pitchFamily="34" charset="0"/>
              </a:rPr>
              <a:t>       | Communication    | Enhancing public communication channels| 2022-08-25</a:t>
            </a:r>
            <a:endParaRPr lang="en-IN" sz="16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9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9   </a:t>
            </a:r>
            <a:r>
              <a:rPr lang="en-US" sz="1800" b="1" u="sng" dirty="0">
                <a:effectLst/>
                <a:latin typeface="Times New Roman" panose="02020603050405020304" pitchFamily="18" charset="0"/>
                <a:ea typeface="Calibri" panose="020F0502020204030204" pitchFamily="34" charset="0"/>
              </a:rPr>
              <a:t>       | Equipment        | Procurement of emergency supplies      | 2022-09-05</a:t>
            </a:r>
            <a:endParaRPr lang="en-IN" sz="16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10 </a:t>
            </a:r>
            <a:r>
              <a:rPr lang="en-US" sz="1800" b="1" u="sng" dirty="0">
                <a:effectLst/>
                <a:latin typeface="Times New Roman" panose="02020603050405020304" pitchFamily="18" charset="0"/>
                <a:ea typeface="Calibri" panose="020F0502020204030204" pitchFamily="34" charset="0"/>
              </a:rPr>
              <a:t>       |</a:t>
            </a:r>
            <a:r>
              <a:rPr lang="en-US" sz="1800" b="1" u="sng" dirty="0">
                <a:solidFill>
                  <a:srgbClr val="00B050"/>
                </a:solidFill>
                <a:effectLst/>
                <a:latin typeface="Times New Roman" panose="02020603050405020304" pitchFamily="18" charset="0"/>
                <a:ea typeface="Calibri" panose="020F0502020204030204" pitchFamily="34" charset="0"/>
              </a:rPr>
              <a:t> 10</a:t>
            </a:r>
            <a:r>
              <a:rPr lang="en-US" sz="1800" b="1" u="sng" dirty="0">
                <a:effectLst/>
                <a:latin typeface="Times New Roman" panose="02020603050405020304" pitchFamily="18" charset="0"/>
                <a:ea typeface="Calibri" panose="020F0502020204030204" pitchFamily="34" charset="0"/>
              </a:rPr>
              <a:t>         | Technology       | Implementing GIS-based flood modeling  | 2022-10-10</a:t>
            </a:r>
            <a:endParaRPr lang="en-IN"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410672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D2A9E6-417E-FCFD-5761-4D5011CC5FEE}"/>
              </a:ext>
            </a:extLst>
          </p:cNvPr>
          <p:cNvSpPr txBox="1"/>
          <p:nvPr/>
        </p:nvSpPr>
        <p:spPr>
          <a:xfrm>
            <a:off x="1155940" y="120770"/>
            <a:ext cx="9782354" cy="6740307"/>
          </a:xfrm>
          <a:prstGeom prst="rect">
            <a:avLst/>
          </a:prstGeom>
          <a:noFill/>
        </p:spPr>
        <p:txBody>
          <a:bodyPr wrap="square" rtlCol="0">
            <a:spAutoFit/>
          </a:bodyPr>
          <a:lstStyle/>
          <a:p>
            <a:pPr marL="88900">
              <a:spcBef>
                <a:spcPts val="445"/>
              </a:spcBef>
              <a:spcAft>
                <a:spcPts val="0"/>
              </a:spcAft>
            </a:pPr>
            <a:r>
              <a:rPr lang="en-US" sz="1800" b="1" u="heavy" dirty="0">
                <a:effectLst/>
                <a:latin typeface="Times New Roman" panose="02020603050405020304" pitchFamily="18" charset="0"/>
                <a:ea typeface="Calibri" panose="020F0502020204030204" pitchFamily="34" charset="0"/>
                <a:cs typeface="Calibri" panose="020F0502020204030204" pitchFamily="34" charset="0"/>
              </a:rPr>
              <a:t>AIM:</a:t>
            </a:r>
            <a:endParaRPr lang="en-IN" sz="18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cs typeface="Calibri" panose="020F0502020204030204" pitchFamily="34" charset="0"/>
              </a:rPr>
              <a:t>	To develop a Flood Risk Prediction and A Warning System using DBMS that integrates historical flood data, terrain information, and climate models to predict flood risks and henceforth Provide early warning alerts to residents and authorities, allowing for proactive measures to mitigate damage.</a:t>
            </a:r>
          </a:p>
          <a:p>
            <a:pPr marL="88900"/>
            <a:r>
              <a:rPr lang="en-US" sz="1800" b="1" u="heavy" dirty="0">
                <a:effectLst/>
                <a:latin typeface="Times New Roman" panose="02020603050405020304" pitchFamily="18" charset="0"/>
                <a:ea typeface="Calibri" panose="020F0502020204030204" pitchFamily="34" charset="0"/>
                <a:cs typeface="Calibri" panose="020F0502020204030204" pitchFamily="34" charset="0"/>
              </a:rPr>
              <a:t>PROBLEM STATEMENT:</a:t>
            </a:r>
            <a:endParaRPr lang="en-IN" sz="1800" dirty="0">
              <a:effectLst/>
              <a:latin typeface="Calibri" panose="020F0502020204030204" pitchFamily="34" charset="0"/>
              <a:ea typeface="Calibri" panose="020F0502020204030204" pitchFamily="34" charset="0"/>
            </a:endParaRPr>
          </a:p>
          <a:p>
            <a:pPr marL="88900"/>
            <a:r>
              <a:rPr lang="en-US" sz="1800" b="1" u="none" strike="noStrike" dirty="0">
                <a:effectLst/>
                <a:latin typeface="Times New Roman" panose="02020603050405020304" pitchFamily="18" charset="0"/>
                <a:ea typeface="Calibri" panose="020F0502020204030204" pitchFamily="34" charset="0"/>
                <a:cs typeface="Calibri" panose="020F0502020204030204" pitchFamily="34" charset="0"/>
              </a:rPr>
              <a:t> </a:t>
            </a:r>
            <a:endParaRPr lang="en-IN" sz="18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cs typeface="Calibri" panose="020F0502020204030204" pitchFamily="34" charset="0"/>
              </a:rPr>
              <a:t>In light of the escalating frequency and heightened severity of flooding incidents, there arises an imperative for the development of an advanced Flood Risk Prediction and Warning System. The objective is to construct a sophisticated Database Management System (DBMS) that seamlessly amalgamates historical flood data, terrain particulars, and climate models with the utmost precision for the purpose of predicting flood risks. The resultant system is envisioned to furnish punctual and dependable early warning alerts to both residents and authorities, affording them the opportunity to proactively undertake measures and execute efficacious strategies in order to preemptively address and alleviate potential damages. The Key Objectives of this project include Data Integration, Database Design and Management, Flood Risk </a:t>
            </a:r>
            <a:r>
              <a:rPr lang="en-US" sz="1800" dirty="0" err="1">
                <a:effectLst/>
                <a:latin typeface="Times New Roman" panose="02020603050405020304" pitchFamily="18" charset="0"/>
                <a:ea typeface="Calibri" panose="020F0502020204030204" pitchFamily="34" charset="0"/>
                <a:cs typeface="Calibri" panose="020F0502020204030204" pitchFamily="34" charset="0"/>
              </a:rPr>
              <a:t>Prediction,Early</a:t>
            </a:r>
            <a:r>
              <a:rPr lang="en-US" sz="1800" dirty="0">
                <a:effectLst/>
                <a:latin typeface="Times New Roman" panose="02020603050405020304" pitchFamily="18" charset="0"/>
                <a:ea typeface="Calibri" panose="020F0502020204030204" pitchFamily="34" charset="0"/>
                <a:cs typeface="Calibri" panose="020F0502020204030204" pitchFamily="34" charset="0"/>
              </a:rPr>
              <a:t> Warning System, User-friendly Interface, Proactive Measures coupled with Mitigation providing Scalability and Reliability.</a:t>
            </a:r>
            <a:endParaRPr lang="en-IN" sz="18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cs typeface="Calibri" panose="020F0502020204030204" pitchFamily="34" charset="0"/>
              </a:rPr>
              <a:t> </a:t>
            </a:r>
            <a:r>
              <a:rPr lang="en-US" sz="1800" b="1" u="heavy" dirty="0">
                <a:effectLst/>
                <a:latin typeface="Times New Roman" panose="02020603050405020304" pitchFamily="18" charset="0"/>
                <a:ea typeface="Calibri" panose="020F0502020204030204" pitchFamily="34" charset="0"/>
                <a:cs typeface="Calibri" panose="020F0502020204030204" pitchFamily="34" charset="0"/>
              </a:rPr>
              <a:t>RESULT:</a:t>
            </a:r>
            <a:endParaRPr lang="en-IN" sz="1800" dirty="0">
              <a:effectLst/>
              <a:latin typeface="Calibri" panose="020F0502020204030204" pitchFamily="34" charset="0"/>
              <a:ea typeface="Calibri" panose="020F0502020204030204" pitchFamily="34" charset="0"/>
            </a:endParaRPr>
          </a:p>
          <a:p>
            <a:pPr marL="88900"/>
            <a:r>
              <a:rPr lang="en-US" sz="1800" b="1" u="none" strike="noStrike" dirty="0">
                <a:effectLst/>
                <a:latin typeface="Times New Roman" panose="02020603050405020304" pitchFamily="18" charset="0"/>
                <a:ea typeface="Calibri" panose="020F0502020204030204" pitchFamily="34" charset="0"/>
                <a:cs typeface="Calibri" panose="020F0502020204030204" pitchFamily="34" charset="0"/>
              </a:rPr>
              <a:t> </a:t>
            </a:r>
            <a:r>
              <a:rPr lang="en-US" sz="1800" dirty="0">
                <a:effectLst/>
                <a:latin typeface="Times New Roman" panose="02020603050405020304" pitchFamily="18" charset="0"/>
                <a:ea typeface="Calibri" panose="020F0502020204030204" pitchFamily="34" charset="0"/>
                <a:cs typeface="Calibri" panose="020F0502020204030204" pitchFamily="34" charset="0"/>
              </a:rPr>
              <a:t>Our Flood Risk Prediction System works for all regions irrespective of many topological conditions with keen consciousness of the micro errors to provide an early warning which helps the government and the people.</a:t>
            </a:r>
            <a:endParaRPr lang="en-IN" sz="18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cs typeface="Calibri" panose="020F0502020204030204" pitchFamily="34" charset="0"/>
              </a:rPr>
              <a:t>The goal is to provide a Flood Risk Prediction coupled with a Warning system that contributes significantly to enhancing community resilience, reducing property damage, and saving lives in flood-prone regions.</a:t>
            </a:r>
            <a:endParaRPr lang="en-IN" sz="1800" dirty="0">
              <a:effectLst/>
              <a:latin typeface="Calibri" panose="020F0502020204030204" pitchFamily="34" charset="0"/>
              <a:ea typeface="Calibri" panose="020F0502020204030204" pitchFamily="34" charset="0"/>
            </a:endParaRPr>
          </a:p>
          <a:p>
            <a:pPr marL="88900"/>
            <a:endParaRPr lang="en-IN"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4200435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FDDB3F-31F2-60F3-525B-1D86B17EE805}"/>
              </a:ext>
            </a:extLst>
          </p:cNvPr>
          <p:cNvSpPr txBox="1"/>
          <p:nvPr/>
        </p:nvSpPr>
        <p:spPr>
          <a:xfrm>
            <a:off x="1173192" y="1123148"/>
            <a:ext cx="9704717" cy="4031873"/>
          </a:xfrm>
          <a:prstGeom prst="rect">
            <a:avLst/>
          </a:prstGeom>
          <a:noFill/>
        </p:spPr>
        <p:txBody>
          <a:bodyPr wrap="square">
            <a:spAutoFit/>
          </a:bodyPr>
          <a:lstStyle/>
          <a:p>
            <a:r>
              <a:rPr lang="en-US" sz="2000" b="1" u="sng" dirty="0">
                <a:effectLst/>
                <a:latin typeface="Times New Roman" panose="02020603050405020304" pitchFamily="18" charset="0"/>
                <a:ea typeface="Calibri" panose="020F0502020204030204" pitchFamily="34" charset="0"/>
              </a:rPr>
              <a:t>5)RESIDENT TABLE:</a:t>
            </a:r>
            <a:endParaRPr lang="en-IN" sz="1400" dirty="0">
              <a:effectLst/>
              <a:latin typeface="Calibri" panose="020F0502020204030204" pitchFamily="34" charset="0"/>
              <a:ea typeface="Calibri" panose="020F0502020204030204" pitchFamily="34" charset="0"/>
            </a:endParaRPr>
          </a:p>
          <a:p>
            <a:r>
              <a:rPr lang="en-US" sz="2000" b="1" u="none" strike="noStrike" dirty="0">
                <a:effectLst/>
                <a:latin typeface="Times New Roman" panose="02020603050405020304" pitchFamily="18" charset="0"/>
                <a:ea typeface="Calibri" panose="020F0502020204030204" pitchFamily="34" charset="0"/>
              </a:rPr>
              <a:t> </a:t>
            </a:r>
            <a:endParaRPr lang="en-IN" sz="1400" dirty="0">
              <a:effectLst/>
              <a:latin typeface="Calibri" panose="020F0502020204030204" pitchFamily="34" charset="0"/>
              <a:ea typeface="Calibri" panose="020F0502020204030204" pitchFamily="34" charset="0"/>
            </a:endParaRPr>
          </a:p>
          <a:p>
            <a:r>
              <a:rPr lang="en-US" sz="1800" b="1" u="sng" dirty="0" err="1">
                <a:solidFill>
                  <a:srgbClr val="FF0000"/>
                </a:solidFill>
                <a:effectLst/>
                <a:latin typeface="Times New Roman" panose="02020603050405020304" pitchFamily="18" charset="0"/>
                <a:ea typeface="Calibri" panose="020F0502020204030204" pitchFamily="34" charset="0"/>
              </a:rPr>
              <a:t>ResidentID</a:t>
            </a:r>
            <a:r>
              <a:rPr lang="en-US" sz="1800" b="1" u="sng" dirty="0">
                <a:effectLst/>
                <a:latin typeface="Times New Roman" panose="02020603050405020304" pitchFamily="18" charset="0"/>
                <a:ea typeface="Calibri" panose="020F0502020204030204" pitchFamily="34" charset="0"/>
              </a:rPr>
              <a:t> | Name         | Address               | </a:t>
            </a:r>
            <a:r>
              <a:rPr lang="en-US" sz="1800" b="1" u="sng" dirty="0" err="1">
                <a:effectLst/>
                <a:latin typeface="Times New Roman" panose="02020603050405020304" pitchFamily="18" charset="0"/>
                <a:ea typeface="Calibri" panose="020F0502020204030204" pitchFamily="34" charset="0"/>
              </a:rPr>
              <a:t>ContactNumber</a:t>
            </a:r>
            <a:r>
              <a:rPr lang="en-US" sz="1800" b="1" u="sng" dirty="0">
                <a:effectLst/>
                <a:latin typeface="Times New Roman" panose="02020603050405020304" pitchFamily="18" charset="0"/>
                <a:ea typeface="Calibri" panose="020F0502020204030204" pitchFamily="34" charset="0"/>
              </a:rPr>
              <a:t>  | </a:t>
            </a:r>
            <a:r>
              <a:rPr lang="en-US" sz="1800" b="1" u="sng" dirty="0" err="1">
                <a:solidFill>
                  <a:srgbClr val="00B050"/>
                </a:solidFill>
                <a:effectLst/>
                <a:latin typeface="Times New Roman" panose="02020603050405020304" pitchFamily="18" charset="0"/>
                <a:ea typeface="Calibri" panose="020F0502020204030204" pitchFamily="34" charset="0"/>
              </a:rPr>
              <a:t>LocationID</a:t>
            </a:r>
            <a:endParaRPr lang="en-IN" sz="1400" dirty="0">
              <a:effectLst/>
              <a:latin typeface="Calibri" panose="020F0502020204030204" pitchFamily="34" charset="0"/>
              <a:ea typeface="Calibri" panose="020F0502020204030204" pitchFamily="34" charset="0"/>
            </a:endParaRPr>
          </a:p>
          <a:p>
            <a:r>
              <a:rPr lang="en-US" sz="1800" b="1" u="sng" dirty="0">
                <a:effectLst/>
                <a:latin typeface="Times New Roman" panose="02020603050405020304" pitchFamily="18" charset="0"/>
                <a:ea typeface="Calibri" panose="020F0502020204030204" pitchFamily="34" charset="0"/>
              </a:rPr>
              <a:t>---------------------------------------------------------------------------------</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1 </a:t>
            </a:r>
            <a:r>
              <a:rPr lang="en-US" sz="1800" b="1" u="sng" dirty="0">
                <a:effectLst/>
                <a:latin typeface="Times New Roman" panose="02020603050405020304" pitchFamily="18" charset="0"/>
                <a:ea typeface="Calibri" panose="020F0502020204030204" pitchFamily="34" charset="0"/>
              </a:rPr>
              <a:t>         | John Doe     | 123 Main St, City     | 123-456-7890  | </a:t>
            </a:r>
            <a:r>
              <a:rPr lang="en-US" sz="1800" b="1" u="sng" dirty="0">
                <a:solidFill>
                  <a:srgbClr val="00B050"/>
                </a:solidFill>
                <a:effectLst/>
                <a:latin typeface="Times New Roman" panose="02020603050405020304" pitchFamily="18" charset="0"/>
                <a:ea typeface="Calibri" panose="020F0502020204030204" pitchFamily="34" charset="0"/>
              </a:rPr>
              <a:t>1</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2 </a:t>
            </a:r>
            <a:r>
              <a:rPr lang="en-US" sz="1800" b="1" u="sng" dirty="0">
                <a:effectLst/>
                <a:latin typeface="Times New Roman" panose="02020603050405020304" pitchFamily="18" charset="0"/>
                <a:ea typeface="Calibri" panose="020F0502020204030204" pitchFamily="34" charset="0"/>
              </a:rPr>
              <a:t>         | Jane Smith   | 456 Oak Ave, Town     | 456-789-0123  | </a:t>
            </a:r>
            <a:r>
              <a:rPr lang="en-US" sz="1800" b="1" u="sng" dirty="0">
                <a:solidFill>
                  <a:srgbClr val="00B050"/>
                </a:solidFill>
                <a:effectLst/>
                <a:latin typeface="Times New Roman" panose="02020603050405020304" pitchFamily="18" charset="0"/>
                <a:ea typeface="Calibri" panose="020F0502020204030204" pitchFamily="34" charset="0"/>
              </a:rPr>
              <a:t>2</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3 </a:t>
            </a:r>
            <a:r>
              <a:rPr lang="en-US" sz="1800" b="1" u="sng" dirty="0">
                <a:effectLst/>
                <a:latin typeface="Times New Roman" panose="02020603050405020304" pitchFamily="18" charset="0"/>
                <a:ea typeface="Calibri" panose="020F0502020204030204" pitchFamily="34" charset="0"/>
              </a:rPr>
              <a:t>         | David Johnson| 789 Elm Rd, Village   | 789-012-3456  | </a:t>
            </a:r>
            <a:r>
              <a:rPr lang="en-US" sz="1800" b="1" u="sng" dirty="0">
                <a:solidFill>
                  <a:srgbClr val="00B050"/>
                </a:solidFill>
                <a:effectLst/>
                <a:latin typeface="Times New Roman" panose="02020603050405020304" pitchFamily="18" charset="0"/>
                <a:ea typeface="Calibri" panose="020F0502020204030204" pitchFamily="34" charset="0"/>
              </a:rPr>
              <a:t>3</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4 </a:t>
            </a:r>
            <a:r>
              <a:rPr lang="en-US" sz="1800" b="1" u="sng" dirty="0">
                <a:effectLst/>
                <a:latin typeface="Times New Roman" panose="02020603050405020304" pitchFamily="18" charset="0"/>
                <a:ea typeface="Calibri" panose="020F0502020204030204" pitchFamily="34" charset="0"/>
              </a:rPr>
              <a:t>         | Sarah Brown  | 321 Pine Blvd, Suburb | 321-654-9870  | </a:t>
            </a:r>
            <a:r>
              <a:rPr lang="en-US" sz="1800" b="1" u="sng" dirty="0">
                <a:solidFill>
                  <a:srgbClr val="00B050"/>
                </a:solidFill>
                <a:effectLst/>
                <a:latin typeface="Times New Roman" panose="02020603050405020304" pitchFamily="18" charset="0"/>
                <a:ea typeface="Calibri" panose="020F0502020204030204" pitchFamily="34" charset="0"/>
              </a:rPr>
              <a:t>4</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5 </a:t>
            </a:r>
            <a:r>
              <a:rPr lang="en-US" sz="1800" b="1" u="sng" dirty="0">
                <a:effectLst/>
                <a:latin typeface="Times New Roman" panose="02020603050405020304" pitchFamily="18" charset="0"/>
                <a:ea typeface="Calibri" panose="020F0502020204030204" pitchFamily="34" charset="0"/>
              </a:rPr>
              <a:t>         | Emily Wilson | 567 Maple Dr, Hamlet  | 567-890-1234  | </a:t>
            </a:r>
            <a:r>
              <a:rPr lang="en-US" sz="1800" b="1" u="sng" dirty="0">
                <a:solidFill>
                  <a:srgbClr val="00B050"/>
                </a:solidFill>
                <a:effectLst/>
                <a:latin typeface="Times New Roman" panose="02020603050405020304" pitchFamily="18" charset="0"/>
                <a:ea typeface="Calibri" panose="020F0502020204030204" pitchFamily="34" charset="0"/>
              </a:rPr>
              <a:t>5</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6 </a:t>
            </a:r>
            <a:r>
              <a:rPr lang="en-US" sz="1800" b="1" u="sng" dirty="0">
                <a:effectLst/>
                <a:latin typeface="Times New Roman" panose="02020603050405020304" pitchFamily="18" charset="0"/>
                <a:ea typeface="Calibri" panose="020F0502020204030204" pitchFamily="34" charset="0"/>
              </a:rPr>
              <a:t>         | Michael Lee  | 901 Cedar Ln, County  | 901-234-5678  | </a:t>
            </a:r>
            <a:r>
              <a:rPr lang="en-US" sz="1800" b="1" u="sng" dirty="0">
                <a:solidFill>
                  <a:srgbClr val="00B050"/>
                </a:solidFill>
                <a:effectLst/>
                <a:latin typeface="Times New Roman" panose="02020603050405020304" pitchFamily="18" charset="0"/>
                <a:ea typeface="Calibri" panose="020F0502020204030204" pitchFamily="34" charset="0"/>
              </a:rPr>
              <a:t>6</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7 </a:t>
            </a:r>
            <a:r>
              <a:rPr lang="en-US" sz="1800" b="1" u="sng" dirty="0">
                <a:effectLst/>
                <a:latin typeface="Times New Roman" panose="02020603050405020304" pitchFamily="18" charset="0"/>
                <a:ea typeface="Calibri" panose="020F0502020204030204" pitchFamily="34" charset="0"/>
              </a:rPr>
              <a:t>         | Laura Miller | 234 Birch St, Township| 234-567-8901  | </a:t>
            </a:r>
            <a:r>
              <a:rPr lang="en-US" sz="1800" b="1" u="sng" dirty="0">
                <a:solidFill>
                  <a:srgbClr val="00B050"/>
                </a:solidFill>
                <a:effectLst/>
                <a:latin typeface="Times New Roman" panose="02020603050405020304" pitchFamily="18" charset="0"/>
                <a:ea typeface="Calibri" panose="020F0502020204030204" pitchFamily="34" charset="0"/>
              </a:rPr>
              <a:t>7</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8 </a:t>
            </a:r>
            <a:r>
              <a:rPr lang="en-US" sz="1800" b="1" u="sng" dirty="0">
                <a:effectLst/>
                <a:latin typeface="Times New Roman" panose="02020603050405020304" pitchFamily="18" charset="0"/>
                <a:ea typeface="Calibri" panose="020F0502020204030204" pitchFamily="34" charset="0"/>
              </a:rPr>
              <a:t>         | Kevin Clark  | 678 Walnut Ave, Parish| 678-901-2345  | </a:t>
            </a:r>
            <a:r>
              <a:rPr lang="en-US" sz="1800" b="1" u="sng" dirty="0">
                <a:solidFill>
                  <a:srgbClr val="00B050"/>
                </a:solidFill>
                <a:effectLst/>
                <a:latin typeface="Times New Roman" panose="02020603050405020304" pitchFamily="18" charset="0"/>
                <a:ea typeface="Calibri" panose="020F0502020204030204" pitchFamily="34" charset="0"/>
              </a:rPr>
              <a:t>8</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9 </a:t>
            </a:r>
            <a:r>
              <a:rPr lang="en-US" sz="1800" b="1" u="sng" dirty="0">
                <a:effectLst/>
                <a:latin typeface="Times New Roman" panose="02020603050405020304" pitchFamily="18" charset="0"/>
                <a:ea typeface="Calibri" panose="020F0502020204030204" pitchFamily="34" charset="0"/>
              </a:rPr>
              <a:t>         | Amanda White | 890 Spruce Rd, Borough| 890-123-4567  | </a:t>
            </a:r>
            <a:r>
              <a:rPr lang="en-US" sz="1800" b="1" u="sng" dirty="0">
                <a:solidFill>
                  <a:srgbClr val="00B050"/>
                </a:solidFill>
                <a:effectLst/>
                <a:latin typeface="Times New Roman" panose="02020603050405020304" pitchFamily="18" charset="0"/>
                <a:ea typeface="Calibri" panose="020F0502020204030204" pitchFamily="34" charset="0"/>
              </a:rPr>
              <a:t>9</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10</a:t>
            </a:r>
            <a:r>
              <a:rPr lang="en-US" sz="1800" b="1" u="sng" dirty="0">
                <a:effectLst/>
                <a:latin typeface="Times New Roman" panose="02020603050405020304" pitchFamily="18" charset="0"/>
                <a:ea typeface="Calibri" panose="020F0502020204030204" pitchFamily="34" charset="0"/>
              </a:rPr>
              <a:t>         | Eric Taylor  | 345 Oakwood Dr, Manor | 345-678-9012  | </a:t>
            </a:r>
            <a:r>
              <a:rPr lang="en-US" sz="1800" b="1" u="sng" dirty="0">
                <a:solidFill>
                  <a:srgbClr val="00B050"/>
                </a:solidFill>
                <a:effectLst/>
                <a:latin typeface="Times New Roman" panose="02020603050405020304" pitchFamily="18" charset="0"/>
                <a:ea typeface="Calibri" panose="020F0502020204030204" pitchFamily="34" charset="0"/>
              </a:rPr>
              <a:t>10</a:t>
            </a:r>
            <a:endParaRPr lang="en-IN" sz="14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329242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648AF5-3736-F68E-3BFA-F0CD53CD8C62}"/>
              </a:ext>
            </a:extLst>
          </p:cNvPr>
          <p:cNvSpPr txBox="1"/>
          <p:nvPr/>
        </p:nvSpPr>
        <p:spPr>
          <a:xfrm>
            <a:off x="1086928" y="1305341"/>
            <a:ext cx="9747849" cy="4247317"/>
          </a:xfrm>
          <a:prstGeom prst="rect">
            <a:avLst/>
          </a:prstGeom>
          <a:noFill/>
        </p:spPr>
        <p:txBody>
          <a:bodyPr wrap="square">
            <a:spAutoFit/>
          </a:bodyPr>
          <a:lstStyle/>
          <a:p>
            <a:r>
              <a:rPr lang="en-US" sz="1800" b="1" u="sng" dirty="0">
                <a:effectLst/>
                <a:latin typeface="Times New Roman" panose="02020603050405020304" pitchFamily="18" charset="0"/>
                <a:ea typeface="Calibri" panose="020F0502020204030204" pitchFamily="34" charset="0"/>
              </a:rPr>
              <a:t>6)AUTHORITY TABLE:</a:t>
            </a:r>
            <a:endParaRPr lang="en-IN" sz="1400" dirty="0">
              <a:effectLst/>
              <a:latin typeface="Calibri" panose="020F0502020204030204" pitchFamily="34" charset="0"/>
              <a:ea typeface="Calibri" panose="020F0502020204030204" pitchFamily="34" charset="0"/>
            </a:endParaRPr>
          </a:p>
          <a:p>
            <a:r>
              <a:rPr lang="en-US" sz="1800" b="1" u="none" strike="noStrike" dirty="0">
                <a:effectLst/>
                <a:latin typeface="Times New Roman" panose="02020603050405020304" pitchFamily="18" charset="0"/>
                <a:ea typeface="Calibri" panose="020F0502020204030204" pitchFamily="34" charset="0"/>
              </a:rPr>
              <a:t> </a:t>
            </a:r>
            <a:endParaRPr lang="en-IN" sz="1400" dirty="0">
              <a:effectLst/>
              <a:latin typeface="Calibri" panose="020F0502020204030204" pitchFamily="34" charset="0"/>
              <a:ea typeface="Calibri" panose="020F0502020204030204" pitchFamily="34" charset="0"/>
            </a:endParaRPr>
          </a:p>
          <a:p>
            <a:r>
              <a:rPr lang="en-US" sz="1800" b="1" u="sng" dirty="0" err="1">
                <a:solidFill>
                  <a:srgbClr val="FF0000"/>
                </a:solidFill>
                <a:effectLst/>
                <a:latin typeface="Times New Roman" panose="02020603050405020304" pitchFamily="18" charset="0"/>
                <a:ea typeface="Calibri" panose="020F0502020204030204" pitchFamily="34" charset="0"/>
              </a:rPr>
              <a:t>AuthorityID</a:t>
            </a:r>
            <a:r>
              <a:rPr lang="en-US" sz="1800" b="1" u="sng" dirty="0">
                <a:effectLst/>
                <a:latin typeface="Times New Roman" panose="02020603050405020304" pitchFamily="18" charset="0"/>
                <a:ea typeface="Calibri" panose="020F0502020204030204" pitchFamily="34" charset="0"/>
              </a:rPr>
              <a:t> | Name          | Organization         | </a:t>
            </a:r>
            <a:r>
              <a:rPr lang="en-US" sz="1800" b="1" u="sng" dirty="0" err="1">
                <a:effectLst/>
                <a:latin typeface="Times New Roman" panose="02020603050405020304" pitchFamily="18" charset="0"/>
                <a:ea typeface="Calibri" panose="020F0502020204030204" pitchFamily="34" charset="0"/>
              </a:rPr>
              <a:t>ContactNumber</a:t>
            </a:r>
            <a:r>
              <a:rPr lang="en-US" sz="1800" b="1" u="sng" dirty="0">
                <a:effectLst/>
                <a:latin typeface="Times New Roman" panose="02020603050405020304" pitchFamily="18" charset="0"/>
                <a:ea typeface="Calibri" panose="020F0502020204030204" pitchFamily="34" charset="0"/>
              </a:rPr>
              <a:t>  | </a:t>
            </a:r>
            <a:r>
              <a:rPr lang="en-US" sz="1800" b="1" u="sng" dirty="0" err="1">
                <a:solidFill>
                  <a:srgbClr val="00B050"/>
                </a:solidFill>
                <a:effectLst/>
                <a:latin typeface="Times New Roman" panose="02020603050405020304" pitchFamily="18" charset="0"/>
                <a:ea typeface="Calibri" panose="020F0502020204030204" pitchFamily="34" charset="0"/>
              </a:rPr>
              <a:t>LocationID</a:t>
            </a:r>
            <a:endParaRPr lang="en-IN" sz="1400" dirty="0">
              <a:effectLst/>
              <a:latin typeface="Calibri" panose="020F0502020204030204" pitchFamily="34" charset="0"/>
              <a:ea typeface="Calibri" panose="020F0502020204030204" pitchFamily="34" charset="0"/>
            </a:endParaRPr>
          </a:p>
          <a:p>
            <a:r>
              <a:rPr lang="en-US" sz="1800" b="1" u="sng" dirty="0">
                <a:effectLst/>
                <a:latin typeface="Times New Roman" panose="02020603050405020304" pitchFamily="18" charset="0"/>
                <a:ea typeface="Calibri" panose="020F0502020204030204" pitchFamily="34" charset="0"/>
              </a:rPr>
              <a:t>---------------------------------------------------------------------------------</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1   </a:t>
            </a:r>
            <a:r>
              <a:rPr lang="en-US" sz="1800" b="1" u="sng" dirty="0">
                <a:effectLst/>
                <a:latin typeface="Times New Roman" panose="02020603050405020304" pitchFamily="18" charset="0"/>
                <a:ea typeface="Calibri" panose="020F0502020204030204" pitchFamily="34" charset="0"/>
              </a:rPr>
              <a:t>        | Mark Anderson | City Emergency Dept  | 111-222-3333  | </a:t>
            </a:r>
            <a:r>
              <a:rPr lang="en-US" sz="1800" b="1" u="sng" dirty="0">
                <a:solidFill>
                  <a:srgbClr val="00B050"/>
                </a:solidFill>
                <a:effectLst/>
                <a:latin typeface="Times New Roman" panose="02020603050405020304" pitchFamily="18" charset="0"/>
                <a:ea typeface="Calibri" panose="020F0502020204030204" pitchFamily="34" charset="0"/>
              </a:rPr>
              <a:t>1</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2   </a:t>
            </a:r>
            <a:r>
              <a:rPr lang="en-US" sz="1800" b="1" u="sng" dirty="0">
                <a:effectLst/>
                <a:latin typeface="Times New Roman" panose="02020603050405020304" pitchFamily="18" charset="0"/>
                <a:ea typeface="Calibri" panose="020F0502020204030204" pitchFamily="34" charset="0"/>
              </a:rPr>
              <a:t>        | Lisa Williams | County Disaster Team | 444-555-6666  | </a:t>
            </a:r>
            <a:r>
              <a:rPr lang="en-US" sz="1800" b="1" u="sng" dirty="0">
                <a:solidFill>
                  <a:srgbClr val="00B050"/>
                </a:solidFill>
                <a:effectLst/>
                <a:latin typeface="Times New Roman" panose="02020603050405020304" pitchFamily="18" charset="0"/>
                <a:ea typeface="Calibri" panose="020F0502020204030204" pitchFamily="34" charset="0"/>
              </a:rPr>
              <a:t>2</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3   </a:t>
            </a:r>
            <a:r>
              <a:rPr lang="en-US" sz="1800" b="1" u="sng" dirty="0">
                <a:effectLst/>
                <a:latin typeface="Times New Roman" panose="02020603050405020304" pitchFamily="18" charset="0"/>
                <a:ea typeface="Calibri" panose="020F0502020204030204" pitchFamily="34" charset="0"/>
              </a:rPr>
              <a:t>        | James Wilson  | Township Fire Dept   | 777-888-9999  | </a:t>
            </a:r>
            <a:r>
              <a:rPr lang="en-US" sz="1800" b="1" u="sng" dirty="0">
                <a:solidFill>
                  <a:srgbClr val="00B050"/>
                </a:solidFill>
                <a:effectLst/>
                <a:latin typeface="Times New Roman" panose="02020603050405020304" pitchFamily="18" charset="0"/>
                <a:ea typeface="Calibri" panose="020F0502020204030204" pitchFamily="34" charset="0"/>
              </a:rPr>
              <a:t>3</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4   </a:t>
            </a:r>
            <a:r>
              <a:rPr lang="en-US" sz="1800" b="1" u="sng" dirty="0">
                <a:effectLst/>
                <a:latin typeface="Times New Roman" panose="02020603050405020304" pitchFamily="18" charset="0"/>
                <a:ea typeface="Calibri" panose="020F0502020204030204" pitchFamily="34" charset="0"/>
              </a:rPr>
              <a:t>        | Sarah Brown   | Parish Police Dept   | 000-111-2222  | </a:t>
            </a:r>
            <a:r>
              <a:rPr lang="en-US" sz="1800" b="1" u="sng" dirty="0">
                <a:solidFill>
                  <a:srgbClr val="00B050"/>
                </a:solidFill>
                <a:effectLst/>
                <a:latin typeface="Times New Roman" panose="02020603050405020304" pitchFamily="18" charset="0"/>
                <a:ea typeface="Calibri" panose="020F0502020204030204" pitchFamily="34" charset="0"/>
              </a:rPr>
              <a:t>4</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5   </a:t>
            </a:r>
            <a:r>
              <a:rPr lang="en-US" sz="1800" b="1" u="sng" dirty="0">
                <a:effectLst/>
                <a:latin typeface="Times New Roman" panose="02020603050405020304" pitchFamily="18" charset="0"/>
                <a:ea typeface="Calibri" panose="020F0502020204030204" pitchFamily="34" charset="0"/>
              </a:rPr>
              <a:t>        | Michael Clark | Village Emergency    | 333-444-5555  | </a:t>
            </a:r>
            <a:r>
              <a:rPr lang="en-US" sz="1800" b="1" u="sng" dirty="0">
                <a:solidFill>
                  <a:srgbClr val="00B050"/>
                </a:solidFill>
                <a:effectLst/>
                <a:latin typeface="Times New Roman" panose="02020603050405020304" pitchFamily="18" charset="0"/>
                <a:ea typeface="Calibri" panose="020F0502020204030204" pitchFamily="34" charset="0"/>
              </a:rPr>
              <a:t>5</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6   </a:t>
            </a:r>
            <a:r>
              <a:rPr lang="en-US" sz="1800" b="1" u="sng" dirty="0">
                <a:effectLst/>
                <a:latin typeface="Times New Roman" panose="02020603050405020304" pitchFamily="18" charset="0"/>
                <a:ea typeface="Calibri" panose="020F0502020204030204" pitchFamily="34" charset="0"/>
              </a:rPr>
              <a:t>        | Emma Johnson  | Borough Rescue Squad | 666-777-8888  | </a:t>
            </a:r>
            <a:r>
              <a:rPr lang="en-US" sz="1800" b="1" u="sng" dirty="0">
                <a:solidFill>
                  <a:srgbClr val="00B050"/>
                </a:solidFill>
                <a:effectLst/>
                <a:latin typeface="Times New Roman" panose="02020603050405020304" pitchFamily="18" charset="0"/>
                <a:ea typeface="Calibri" panose="020F0502020204030204" pitchFamily="34" charset="0"/>
              </a:rPr>
              <a:t>6</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7   </a:t>
            </a:r>
            <a:r>
              <a:rPr lang="en-US" sz="1800" b="1" u="sng" dirty="0">
                <a:effectLst/>
                <a:latin typeface="Times New Roman" panose="02020603050405020304" pitchFamily="18" charset="0"/>
                <a:ea typeface="Calibri" panose="020F0502020204030204" pitchFamily="34" charset="0"/>
              </a:rPr>
              <a:t>        | Ryan Martinez| Hamlet Emergency     | 999-000-1111  | </a:t>
            </a:r>
            <a:r>
              <a:rPr lang="en-US" sz="1800" b="1" u="sng" dirty="0">
                <a:solidFill>
                  <a:srgbClr val="00B050"/>
                </a:solidFill>
                <a:effectLst/>
                <a:latin typeface="Times New Roman" panose="02020603050405020304" pitchFamily="18" charset="0"/>
                <a:ea typeface="Calibri" panose="020F0502020204030204" pitchFamily="34" charset="0"/>
              </a:rPr>
              <a:t>7</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8   </a:t>
            </a:r>
            <a:r>
              <a:rPr lang="en-US" sz="1800" b="1" u="sng" dirty="0">
                <a:effectLst/>
                <a:latin typeface="Times New Roman" panose="02020603050405020304" pitchFamily="18" charset="0"/>
                <a:ea typeface="Calibri" panose="020F0502020204030204" pitchFamily="34" charset="0"/>
              </a:rPr>
              <a:t>        | Rachel Lee   | Town Disaster Relief | 222-333-4444  | </a:t>
            </a:r>
            <a:r>
              <a:rPr lang="en-US" sz="1800" b="1" u="sng" dirty="0">
                <a:solidFill>
                  <a:srgbClr val="00B050"/>
                </a:solidFill>
                <a:effectLst/>
                <a:latin typeface="Times New Roman" panose="02020603050405020304" pitchFamily="18" charset="0"/>
                <a:ea typeface="Calibri" panose="020F0502020204030204" pitchFamily="34" charset="0"/>
              </a:rPr>
              <a:t>8</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9   </a:t>
            </a:r>
            <a:r>
              <a:rPr lang="en-US" sz="1800" b="1" u="sng" dirty="0">
                <a:effectLst/>
                <a:latin typeface="Times New Roman" panose="02020603050405020304" pitchFamily="18" charset="0"/>
                <a:ea typeface="Calibri" panose="020F0502020204030204" pitchFamily="34" charset="0"/>
              </a:rPr>
              <a:t>        | David White  | County Emergency     | 555-666-7777  | </a:t>
            </a:r>
            <a:r>
              <a:rPr lang="en-US" sz="1800" b="1" u="sng" dirty="0">
                <a:solidFill>
                  <a:srgbClr val="00B050"/>
                </a:solidFill>
                <a:effectLst/>
                <a:latin typeface="Times New Roman" panose="02020603050405020304" pitchFamily="18" charset="0"/>
                <a:ea typeface="Calibri" panose="020F0502020204030204" pitchFamily="34" charset="0"/>
              </a:rPr>
              <a:t>9</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10 </a:t>
            </a:r>
            <a:r>
              <a:rPr lang="en-US" sz="1800" b="1" u="sng" dirty="0">
                <a:effectLst/>
                <a:latin typeface="Times New Roman" panose="02020603050405020304" pitchFamily="18" charset="0"/>
                <a:ea typeface="Calibri" panose="020F0502020204030204" pitchFamily="34" charset="0"/>
              </a:rPr>
              <a:t>         | Jessica Taylor| Township Rescue      | 888-999-0000  | </a:t>
            </a:r>
            <a:r>
              <a:rPr lang="en-US" sz="1800" b="1" u="sng" dirty="0">
                <a:solidFill>
                  <a:srgbClr val="00B050"/>
                </a:solidFill>
                <a:effectLst/>
                <a:latin typeface="Times New Roman" panose="02020603050405020304" pitchFamily="18" charset="0"/>
                <a:ea typeface="Calibri" panose="020F0502020204030204" pitchFamily="34" charset="0"/>
              </a:rPr>
              <a:t>10</a:t>
            </a:r>
            <a:endParaRPr lang="en-IN" sz="1400" dirty="0">
              <a:effectLst/>
              <a:latin typeface="Calibri" panose="020F0502020204030204" pitchFamily="34" charset="0"/>
              <a:ea typeface="Calibri" panose="020F0502020204030204" pitchFamily="34" charset="0"/>
            </a:endParaRPr>
          </a:p>
          <a:p>
            <a:r>
              <a:rPr lang="en-US" sz="1800" b="1" u="none" strike="noStrike" dirty="0">
                <a:effectLst/>
                <a:latin typeface="Times New Roman" panose="02020603050405020304" pitchFamily="18" charset="0"/>
                <a:ea typeface="Calibri" panose="020F0502020204030204" pitchFamily="34" charset="0"/>
              </a:rPr>
              <a:t> </a:t>
            </a:r>
            <a:endParaRPr lang="en-IN" sz="14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65900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FE448D-6AE1-950D-863F-94699637BC48}"/>
              </a:ext>
            </a:extLst>
          </p:cNvPr>
          <p:cNvSpPr txBox="1"/>
          <p:nvPr/>
        </p:nvSpPr>
        <p:spPr>
          <a:xfrm>
            <a:off x="1017917" y="1066708"/>
            <a:ext cx="9885871" cy="4247317"/>
          </a:xfrm>
          <a:prstGeom prst="rect">
            <a:avLst/>
          </a:prstGeom>
          <a:noFill/>
        </p:spPr>
        <p:txBody>
          <a:bodyPr wrap="square">
            <a:spAutoFit/>
          </a:bodyPr>
          <a:lstStyle/>
          <a:p>
            <a:r>
              <a:rPr lang="en-US" sz="1800" b="1" u="none" strike="noStrike" dirty="0">
                <a:effectLst/>
                <a:latin typeface="Times New Roman" panose="02020603050405020304" pitchFamily="18" charset="0"/>
                <a:ea typeface="Calibri" panose="020F0502020204030204" pitchFamily="34" charset="0"/>
              </a:rPr>
              <a:t> </a:t>
            </a:r>
            <a:endParaRPr lang="en-IN" sz="1400" dirty="0">
              <a:effectLst/>
              <a:latin typeface="Calibri" panose="020F0502020204030204" pitchFamily="34" charset="0"/>
              <a:ea typeface="Calibri" panose="020F0502020204030204" pitchFamily="34" charset="0"/>
            </a:endParaRPr>
          </a:p>
          <a:p>
            <a:r>
              <a:rPr lang="en-US" sz="1800" b="1" u="sng" dirty="0">
                <a:effectLst/>
                <a:latin typeface="Times New Roman" panose="02020603050405020304" pitchFamily="18" charset="0"/>
                <a:ea typeface="Calibri" panose="020F0502020204030204" pitchFamily="34" charset="0"/>
              </a:rPr>
              <a:t>7)EMERGENCY RESPONSE TABLE:</a:t>
            </a:r>
            <a:endParaRPr lang="en-IN" sz="1400" dirty="0">
              <a:effectLst/>
              <a:latin typeface="Calibri" panose="020F0502020204030204" pitchFamily="34" charset="0"/>
              <a:ea typeface="Calibri" panose="020F0502020204030204" pitchFamily="34" charset="0"/>
            </a:endParaRPr>
          </a:p>
          <a:p>
            <a:r>
              <a:rPr lang="en-US" sz="1800" b="1" u="none" strike="noStrike" dirty="0">
                <a:effectLst/>
                <a:latin typeface="Times New Roman" panose="02020603050405020304" pitchFamily="18" charset="0"/>
                <a:ea typeface="Calibri" panose="020F0502020204030204" pitchFamily="34" charset="0"/>
              </a:rPr>
              <a:t> </a:t>
            </a:r>
            <a:endParaRPr lang="en-IN" sz="1400" dirty="0">
              <a:effectLst/>
              <a:latin typeface="Calibri" panose="020F0502020204030204" pitchFamily="34" charset="0"/>
              <a:ea typeface="Calibri" panose="020F0502020204030204" pitchFamily="34" charset="0"/>
            </a:endParaRPr>
          </a:p>
          <a:p>
            <a:r>
              <a:rPr lang="en-US" sz="1800" b="1" u="sng" dirty="0" err="1">
                <a:solidFill>
                  <a:srgbClr val="FF0000"/>
                </a:solidFill>
                <a:effectLst/>
                <a:latin typeface="Times New Roman" panose="02020603050405020304" pitchFamily="18" charset="0"/>
                <a:ea typeface="Calibri" panose="020F0502020204030204" pitchFamily="34" charset="0"/>
              </a:rPr>
              <a:t>PlanID</a:t>
            </a:r>
            <a:r>
              <a:rPr lang="en-US" sz="1800" b="1" u="sng" dirty="0">
                <a:effectLst/>
                <a:latin typeface="Times New Roman" panose="02020603050405020304" pitchFamily="18" charset="0"/>
                <a:ea typeface="Calibri" panose="020F0502020204030204" pitchFamily="34" charset="0"/>
              </a:rPr>
              <a:t> | </a:t>
            </a:r>
            <a:r>
              <a:rPr lang="en-US" sz="1800" b="1" u="sng" dirty="0" err="1">
                <a:solidFill>
                  <a:srgbClr val="00B050"/>
                </a:solidFill>
                <a:effectLst/>
                <a:latin typeface="Times New Roman" panose="02020603050405020304" pitchFamily="18" charset="0"/>
                <a:ea typeface="Calibri" panose="020F0502020204030204" pitchFamily="34" charset="0"/>
              </a:rPr>
              <a:t>LocationID</a:t>
            </a:r>
            <a:r>
              <a:rPr lang="en-US" sz="1800" b="1" u="sng" dirty="0">
                <a:effectLst/>
                <a:latin typeface="Times New Roman" panose="02020603050405020304" pitchFamily="18" charset="0"/>
                <a:ea typeface="Calibri" panose="020F0502020204030204" pitchFamily="34" charset="0"/>
              </a:rPr>
              <a:t> | </a:t>
            </a:r>
            <a:r>
              <a:rPr lang="en-US" sz="1800" b="1" u="sng" dirty="0" err="1">
                <a:effectLst/>
                <a:latin typeface="Times New Roman" panose="02020603050405020304" pitchFamily="18" charset="0"/>
                <a:ea typeface="Calibri" panose="020F0502020204030204" pitchFamily="34" charset="0"/>
              </a:rPr>
              <a:t>PlanDescription</a:t>
            </a:r>
            <a:r>
              <a:rPr lang="en-US" sz="1800" b="1" u="sng" dirty="0">
                <a:effectLst/>
                <a:latin typeface="Times New Roman" panose="02020603050405020304" pitchFamily="18" charset="0"/>
                <a:ea typeface="Calibri" panose="020F0502020204030204" pitchFamily="34" charset="0"/>
              </a:rPr>
              <a:t>                           | </a:t>
            </a:r>
            <a:r>
              <a:rPr lang="en-US" sz="1800" b="1" u="sng" dirty="0" err="1">
                <a:effectLst/>
                <a:latin typeface="Times New Roman" panose="02020603050405020304" pitchFamily="18" charset="0"/>
                <a:ea typeface="Calibri" panose="020F0502020204030204" pitchFamily="34" charset="0"/>
              </a:rPr>
              <a:t>ActivationDate</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a:t>
            </a:r>
            <a:r>
              <a:rPr lang="en-US" sz="1800" b="1" u="sng" dirty="0">
                <a:effectLst/>
                <a:latin typeface="Times New Roman" panose="02020603050405020304" pitchFamily="18" charset="0"/>
                <a:ea typeface="Calibri" panose="020F0502020204030204" pitchFamily="34" charset="0"/>
              </a:rPr>
              <a:t>-----------------------------------------------------------------------------</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1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1  </a:t>
            </a:r>
            <a:r>
              <a:rPr lang="en-US" sz="1800" b="1" u="sng" dirty="0">
                <a:effectLst/>
                <a:latin typeface="Times New Roman" panose="02020603050405020304" pitchFamily="18" charset="0"/>
                <a:ea typeface="Calibri" panose="020F0502020204030204" pitchFamily="34" charset="0"/>
              </a:rPr>
              <a:t>        | Emergency Evacuation Plan for City         | 2022-01-01</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2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2  </a:t>
            </a:r>
            <a:r>
              <a:rPr lang="en-US" sz="1800" b="1" u="sng" dirty="0">
                <a:effectLst/>
                <a:latin typeface="Times New Roman" panose="02020603050405020304" pitchFamily="18" charset="0"/>
                <a:ea typeface="Calibri" panose="020F0502020204030204" pitchFamily="34" charset="0"/>
              </a:rPr>
              <a:t>        | Disaster Preparedness Plan for County      | 2022-02-05</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3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3  </a:t>
            </a:r>
            <a:r>
              <a:rPr lang="en-US" sz="1800" b="1" u="sng" dirty="0">
                <a:effectLst/>
                <a:latin typeface="Times New Roman" panose="02020603050405020304" pitchFamily="18" charset="0"/>
                <a:ea typeface="Calibri" panose="020F0502020204030204" pitchFamily="34" charset="0"/>
              </a:rPr>
              <a:t>        | Town Emergency Response Plan               | 2022-03-10</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4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4  </a:t>
            </a:r>
            <a:r>
              <a:rPr lang="en-US" sz="1800" b="1" u="sng" dirty="0">
                <a:effectLst/>
                <a:latin typeface="Times New Roman" panose="02020603050405020304" pitchFamily="18" charset="0"/>
                <a:ea typeface="Calibri" panose="020F0502020204030204" pitchFamily="34" charset="0"/>
              </a:rPr>
              <a:t>        | Parish Crisis Management Plan              | 2022-04-15</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5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5  </a:t>
            </a:r>
            <a:r>
              <a:rPr lang="en-US" sz="1800" b="1" u="sng" dirty="0">
                <a:effectLst/>
                <a:latin typeface="Times New Roman" panose="02020603050405020304" pitchFamily="18" charset="0"/>
                <a:ea typeface="Calibri" panose="020F0502020204030204" pitchFamily="34" charset="0"/>
              </a:rPr>
              <a:t>        | Hamlet Disaster Recovery Plan              | 2022-05-20</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6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6  </a:t>
            </a:r>
            <a:r>
              <a:rPr lang="en-US" sz="1800" b="1" u="sng" dirty="0">
                <a:effectLst/>
                <a:latin typeface="Times New Roman" panose="02020603050405020304" pitchFamily="18" charset="0"/>
                <a:ea typeface="Calibri" panose="020F0502020204030204" pitchFamily="34" charset="0"/>
              </a:rPr>
              <a:t>        | County Emergency Action Plan              | 2022-06-25</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7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7  </a:t>
            </a:r>
            <a:r>
              <a:rPr lang="en-US" sz="1800" b="1" u="sng" dirty="0">
                <a:effectLst/>
                <a:latin typeface="Times New Roman" panose="02020603050405020304" pitchFamily="18" charset="0"/>
                <a:ea typeface="Calibri" panose="020F0502020204030204" pitchFamily="34" charset="0"/>
              </a:rPr>
              <a:t>        | Township Disaster Management Plan         | 2022-07-30</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8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8  </a:t>
            </a:r>
            <a:r>
              <a:rPr lang="en-US" sz="1800" b="1" u="sng" dirty="0">
                <a:effectLst/>
                <a:latin typeface="Times New Roman" panose="02020603050405020304" pitchFamily="18" charset="0"/>
                <a:ea typeface="Calibri" panose="020F0502020204030204" pitchFamily="34" charset="0"/>
              </a:rPr>
              <a:t>        | Village Emergency Preparedness Strategy    | 2022-08-05</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9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9  </a:t>
            </a:r>
            <a:r>
              <a:rPr lang="en-US" sz="1800" b="1" u="sng" dirty="0">
                <a:effectLst/>
                <a:latin typeface="Times New Roman" panose="02020603050405020304" pitchFamily="18" charset="0"/>
                <a:ea typeface="Calibri" panose="020F0502020204030204" pitchFamily="34" charset="0"/>
              </a:rPr>
              <a:t>        | Borough Contingency Plan                              | 2022-09-10</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10 </a:t>
            </a:r>
            <a:r>
              <a:rPr lang="en-US" sz="1800" b="1" u="sng" dirty="0">
                <a:effectLst/>
                <a:latin typeface="Times New Roman" panose="02020603050405020304" pitchFamily="18" charset="0"/>
                <a:ea typeface="Calibri" panose="020F0502020204030204" pitchFamily="34" charset="0"/>
              </a:rPr>
              <a:t>    |</a:t>
            </a:r>
            <a:r>
              <a:rPr lang="en-US" sz="1800" b="1" u="sng" dirty="0">
                <a:solidFill>
                  <a:srgbClr val="00B050"/>
                </a:solidFill>
                <a:effectLst/>
                <a:latin typeface="Times New Roman" panose="02020603050405020304" pitchFamily="18" charset="0"/>
                <a:ea typeface="Calibri" panose="020F0502020204030204" pitchFamily="34" charset="0"/>
              </a:rPr>
              <a:t> 10</a:t>
            </a:r>
            <a:r>
              <a:rPr lang="en-US" sz="1800" b="1" u="sng" dirty="0">
                <a:effectLst/>
                <a:latin typeface="Times New Roman" panose="02020603050405020304" pitchFamily="18" charset="0"/>
                <a:ea typeface="Calibri" panose="020F0502020204030204" pitchFamily="34" charset="0"/>
              </a:rPr>
              <a:t>         | Manor Disaster Response Framework          | 2022-10-15</a:t>
            </a:r>
            <a:endParaRPr lang="en-IN" sz="14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40709505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066AB8-C631-A159-A04D-E8A0961DDA21}"/>
              </a:ext>
            </a:extLst>
          </p:cNvPr>
          <p:cNvSpPr txBox="1"/>
          <p:nvPr/>
        </p:nvSpPr>
        <p:spPr>
          <a:xfrm>
            <a:off x="1216325" y="964621"/>
            <a:ext cx="9609826" cy="4247317"/>
          </a:xfrm>
          <a:prstGeom prst="rect">
            <a:avLst/>
          </a:prstGeom>
          <a:noFill/>
        </p:spPr>
        <p:txBody>
          <a:bodyPr wrap="square">
            <a:spAutoFit/>
          </a:bodyPr>
          <a:lstStyle/>
          <a:p>
            <a:r>
              <a:rPr lang="en-US" sz="1800" b="1" u="none" strike="noStrike" dirty="0">
                <a:effectLst/>
                <a:latin typeface="Times New Roman" panose="02020603050405020304" pitchFamily="18" charset="0"/>
                <a:ea typeface="Calibri" panose="020F0502020204030204" pitchFamily="34" charset="0"/>
              </a:rPr>
              <a:t> </a:t>
            </a:r>
            <a:endParaRPr lang="en-IN" sz="1400" dirty="0">
              <a:effectLst/>
              <a:latin typeface="Calibri" panose="020F0502020204030204" pitchFamily="34" charset="0"/>
              <a:ea typeface="Calibri" panose="020F0502020204030204" pitchFamily="34" charset="0"/>
            </a:endParaRPr>
          </a:p>
          <a:p>
            <a:r>
              <a:rPr lang="en-US" sz="1800" b="1" u="sng" dirty="0">
                <a:effectLst/>
                <a:latin typeface="Times New Roman" panose="02020603050405020304" pitchFamily="18" charset="0"/>
                <a:ea typeface="Calibri" panose="020F0502020204030204" pitchFamily="34" charset="0"/>
              </a:rPr>
              <a:t>8)EMERGENCY RESPONSE LOG TABLE:</a:t>
            </a:r>
            <a:endParaRPr lang="en-IN" sz="1400" dirty="0">
              <a:effectLst/>
              <a:latin typeface="Calibri" panose="020F0502020204030204" pitchFamily="34" charset="0"/>
              <a:ea typeface="Calibri" panose="020F0502020204030204" pitchFamily="34" charset="0"/>
            </a:endParaRPr>
          </a:p>
          <a:p>
            <a:r>
              <a:rPr lang="en-US" sz="1800" b="1" u="none" strike="noStrike" dirty="0">
                <a:effectLst/>
                <a:latin typeface="Times New Roman" panose="02020603050405020304" pitchFamily="18" charset="0"/>
                <a:ea typeface="Calibri" panose="020F0502020204030204" pitchFamily="34" charset="0"/>
              </a:rPr>
              <a:t> </a:t>
            </a:r>
            <a:endParaRPr lang="en-IN" sz="1400" dirty="0">
              <a:effectLst/>
              <a:latin typeface="Calibri" panose="020F0502020204030204" pitchFamily="34" charset="0"/>
              <a:ea typeface="Calibri" panose="020F0502020204030204" pitchFamily="34" charset="0"/>
            </a:endParaRPr>
          </a:p>
          <a:p>
            <a:r>
              <a:rPr lang="en-US" sz="1800" b="1" u="sng" dirty="0" err="1">
                <a:solidFill>
                  <a:srgbClr val="FF0000"/>
                </a:solidFill>
                <a:effectLst/>
                <a:latin typeface="Times New Roman" panose="02020603050405020304" pitchFamily="18" charset="0"/>
                <a:ea typeface="Calibri" panose="020F0502020204030204" pitchFamily="34" charset="0"/>
              </a:rPr>
              <a:t>LogID</a:t>
            </a:r>
            <a:r>
              <a:rPr lang="en-US" sz="1800" b="1" u="sng" dirty="0">
                <a:solidFill>
                  <a:srgbClr val="FF0000"/>
                </a:solidFill>
                <a:effectLst/>
                <a:latin typeface="Times New Roman" panose="02020603050405020304" pitchFamily="18" charset="0"/>
                <a:ea typeface="Calibri" panose="020F0502020204030204" pitchFamily="34" charset="0"/>
              </a:rPr>
              <a:t> </a:t>
            </a:r>
            <a:r>
              <a:rPr lang="en-US" sz="1800" b="1" u="sng" dirty="0">
                <a:effectLst/>
                <a:latin typeface="Times New Roman" panose="02020603050405020304" pitchFamily="18" charset="0"/>
                <a:ea typeface="Calibri" panose="020F0502020204030204" pitchFamily="34" charset="0"/>
              </a:rPr>
              <a:t>| </a:t>
            </a:r>
            <a:r>
              <a:rPr lang="en-US" sz="1800" b="1" u="sng" dirty="0" err="1">
                <a:solidFill>
                  <a:srgbClr val="00B050"/>
                </a:solidFill>
                <a:effectLst/>
                <a:latin typeface="Times New Roman" panose="02020603050405020304" pitchFamily="18" charset="0"/>
                <a:ea typeface="Calibri" panose="020F0502020204030204" pitchFamily="34" charset="0"/>
              </a:rPr>
              <a:t>LocationID</a:t>
            </a:r>
            <a:r>
              <a:rPr lang="en-US" sz="1800" b="1" u="sng" dirty="0">
                <a:effectLst/>
                <a:latin typeface="Times New Roman" panose="02020603050405020304" pitchFamily="18" charset="0"/>
                <a:ea typeface="Calibri" panose="020F0502020204030204" pitchFamily="34" charset="0"/>
              </a:rPr>
              <a:t> | Date       | Time   | </a:t>
            </a:r>
            <a:r>
              <a:rPr lang="en-US" sz="1800" b="1" u="sng" dirty="0" err="1">
                <a:effectLst/>
                <a:latin typeface="Times New Roman" panose="02020603050405020304" pitchFamily="18" charset="0"/>
                <a:ea typeface="Calibri" panose="020F0502020204030204" pitchFamily="34" charset="0"/>
              </a:rPr>
              <a:t>LogDetails</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a:t>
            </a:r>
            <a:r>
              <a:rPr lang="en-US" sz="1800" b="1" u="sng" dirty="0">
                <a:effectLst/>
                <a:latin typeface="Times New Roman" panose="02020603050405020304" pitchFamily="18" charset="0"/>
                <a:ea typeface="Calibri" panose="020F0502020204030204" pitchFamily="34" charset="0"/>
              </a:rPr>
              <a:t>---------------------------------------------------</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1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1    </a:t>
            </a:r>
            <a:r>
              <a:rPr lang="en-US" sz="1800" b="1" u="sng" dirty="0">
                <a:effectLst/>
                <a:latin typeface="Times New Roman" panose="02020603050405020304" pitchFamily="18" charset="0"/>
                <a:ea typeface="Calibri" panose="020F0502020204030204" pitchFamily="34" charset="0"/>
              </a:rPr>
              <a:t>      | 2022-01-02 | 09:00  | Flood monitoring initiated</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2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2    </a:t>
            </a:r>
            <a:r>
              <a:rPr lang="en-US" sz="1800" b="1" u="sng" dirty="0">
                <a:effectLst/>
                <a:latin typeface="Times New Roman" panose="02020603050405020304" pitchFamily="18" charset="0"/>
                <a:ea typeface="Calibri" panose="020F0502020204030204" pitchFamily="34" charset="0"/>
              </a:rPr>
              <a:t>      | 2022-02-08 | 12:30  | Warning alert issued for flooding</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3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3    </a:t>
            </a:r>
            <a:r>
              <a:rPr lang="en-US" sz="1800" b="1" u="sng" dirty="0">
                <a:effectLst/>
                <a:latin typeface="Times New Roman" panose="02020603050405020304" pitchFamily="18" charset="0"/>
                <a:ea typeface="Calibri" panose="020F0502020204030204" pitchFamily="34" charset="0"/>
              </a:rPr>
              <a:t>      | 2022-03-12 | 15:45  | Activation of emergency response teams</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4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4    </a:t>
            </a:r>
            <a:r>
              <a:rPr lang="en-US" sz="1800" b="1" u="sng" dirty="0">
                <a:effectLst/>
                <a:latin typeface="Times New Roman" panose="02020603050405020304" pitchFamily="18" charset="0"/>
                <a:ea typeface="Calibri" panose="020F0502020204030204" pitchFamily="34" charset="0"/>
              </a:rPr>
              <a:t>      | 2022-04-20 | 10:15  | Drainage system inspection completed</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5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5    </a:t>
            </a:r>
            <a:r>
              <a:rPr lang="en-US" sz="1800" b="1" u="sng" dirty="0">
                <a:effectLst/>
                <a:latin typeface="Times New Roman" panose="02020603050405020304" pitchFamily="18" charset="0"/>
                <a:ea typeface="Calibri" panose="020F0502020204030204" pitchFamily="34" charset="0"/>
              </a:rPr>
              <a:t>      | 2022-05-18 | 11:20  | Evacuation routes marked and verified</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6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6    </a:t>
            </a:r>
            <a:r>
              <a:rPr lang="en-US" sz="1800" b="1" u="sng" dirty="0">
                <a:effectLst/>
                <a:latin typeface="Times New Roman" panose="02020603050405020304" pitchFamily="18" charset="0"/>
                <a:ea typeface="Calibri" panose="020F0502020204030204" pitchFamily="34" charset="0"/>
              </a:rPr>
              <a:t>      | 2022-06-24 | 08:45  | Real-time monitoring system activated</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7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7    </a:t>
            </a:r>
            <a:r>
              <a:rPr lang="en-US" sz="1800" b="1" u="sng" dirty="0">
                <a:effectLst/>
                <a:latin typeface="Times New Roman" panose="02020603050405020304" pitchFamily="18" charset="0"/>
                <a:ea typeface="Calibri" panose="020F0502020204030204" pitchFamily="34" charset="0"/>
              </a:rPr>
              <a:t>      | 2022-07-28 | 14:00  | Training session conducted for responders</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8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8    </a:t>
            </a:r>
            <a:r>
              <a:rPr lang="en-US" sz="1800" b="1" u="sng" dirty="0">
                <a:effectLst/>
                <a:latin typeface="Times New Roman" panose="02020603050405020304" pitchFamily="18" charset="0"/>
                <a:ea typeface="Calibri" panose="020F0502020204030204" pitchFamily="34" charset="0"/>
              </a:rPr>
              <a:t>      | 2022-08-30 | 16:30  | Public communication channels tested</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9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9    </a:t>
            </a:r>
            <a:r>
              <a:rPr lang="en-US" sz="1800" b="1" u="sng" dirty="0">
                <a:effectLst/>
                <a:latin typeface="Times New Roman" panose="02020603050405020304" pitchFamily="18" charset="0"/>
                <a:ea typeface="Calibri" panose="020F0502020204030204" pitchFamily="34" charset="0"/>
              </a:rPr>
              <a:t>      | 2022-09-05 | 13:45  | Emergency supplies inventory updated</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10 </a:t>
            </a:r>
            <a:r>
              <a:rPr lang="en-US" sz="1800" b="1" u="sng" dirty="0">
                <a:effectLst/>
                <a:latin typeface="Times New Roman" panose="02020603050405020304" pitchFamily="18" charset="0"/>
                <a:ea typeface="Calibri" panose="020F0502020204030204" pitchFamily="34" charset="0"/>
              </a:rPr>
              <a:t>   |</a:t>
            </a:r>
            <a:r>
              <a:rPr lang="en-US" sz="1800" b="1" u="sng" dirty="0">
                <a:solidFill>
                  <a:srgbClr val="00B050"/>
                </a:solidFill>
                <a:effectLst/>
                <a:latin typeface="Times New Roman" panose="02020603050405020304" pitchFamily="18" charset="0"/>
                <a:ea typeface="Calibri" panose="020F0502020204030204" pitchFamily="34" charset="0"/>
              </a:rPr>
              <a:t> 10 </a:t>
            </a:r>
            <a:r>
              <a:rPr lang="en-US" sz="1800" b="1" u="sng" dirty="0">
                <a:effectLst/>
                <a:latin typeface="Times New Roman" panose="02020603050405020304" pitchFamily="18" charset="0"/>
                <a:ea typeface="Calibri" panose="020F0502020204030204" pitchFamily="34" charset="0"/>
              </a:rPr>
              <a:t>        | 2022-10-12 | 07:55  | GIS-based flood modeling in progress</a:t>
            </a:r>
            <a:endParaRPr lang="en-IN" sz="14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544139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F62308-5AAB-B0B1-DF68-96AF31ACEA8D}"/>
              </a:ext>
            </a:extLst>
          </p:cNvPr>
          <p:cNvSpPr txBox="1"/>
          <p:nvPr/>
        </p:nvSpPr>
        <p:spPr>
          <a:xfrm>
            <a:off x="1121434" y="1240666"/>
            <a:ext cx="9644332" cy="4247317"/>
          </a:xfrm>
          <a:prstGeom prst="rect">
            <a:avLst/>
          </a:prstGeom>
          <a:noFill/>
        </p:spPr>
        <p:txBody>
          <a:bodyPr wrap="square">
            <a:spAutoFit/>
          </a:bodyPr>
          <a:lstStyle/>
          <a:p>
            <a:r>
              <a:rPr lang="en-US" sz="1800" b="1" u="none" strike="noStrike" dirty="0">
                <a:effectLst/>
                <a:latin typeface="Times New Roman" panose="02020603050405020304" pitchFamily="18" charset="0"/>
                <a:ea typeface="Calibri" panose="020F0502020204030204" pitchFamily="34" charset="0"/>
              </a:rPr>
              <a:t> </a:t>
            </a:r>
            <a:endParaRPr lang="en-IN" sz="1400" dirty="0">
              <a:effectLst/>
              <a:latin typeface="Calibri" panose="020F0502020204030204" pitchFamily="34" charset="0"/>
              <a:ea typeface="Calibri" panose="020F0502020204030204" pitchFamily="34" charset="0"/>
            </a:endParaRPr>
          </a:p>
          <a:p>
            <a:r>
              <a:rPr lang="en-US" sz="1800" b="1" u="sng" dirty="0">
                <a:effectLst/>
                <a:latin typeface="Times New Roman" panose="02020603050405020304" pitchFamily="18" charset="0"/>
                <a:ea typeface="Calibri" panose="020F0502020204030204" pitchFamily="34" charset="0"/>
              </a:rPr>
              <a:t>9)EVACUATION CENTER TABLE:</a:t>
            </a:r>
            <a:endParaRPr lang="en-IN" sz="1400" dirty="0">
              <a:effectLst/>
              <a:latin typeface="Calibri" panose="020F0502020204030204" pitchFamily="34" charset="0"/>
              <a:ea typeface="Calibri" panose="020F0502020204030204" pitchFamily="34" charset="0"/>
            </a:endParaRPr>
          </a:p>
          <a:p>
            <a:r>
              <a:rPr lang="en-US" sz="1800" b="1" u="none" strike="noStrike" dirty="0">
                <a:effectLst/>
                <a:latin typeface="Times New Roman" panose="02020603050405020304" pitchFamily="18" charset="0"/>
                <a:ea typeface="Calibri" panose="020F0502020204030204" pitchFamily="34" charset="0"/>
              </a:rPr>
              <a:t> </a:t>
            </a:r>
            <a:endParaRPr lang="en-IN" sz="1400" dirty="0">
              <a:effectLst/>
              <a:latin typeface="Calibri" panose="020F0502020204030204" pitchFamily="34" charset="0"/>
              <a:ea typeface="Calibri" panose="020F0502020204030204" pitchFamily="34" charset="0"/>
            </a:endParaRPr>
          </a:p>
          <a:p>
            <a:r>
              <a:rPr lang="en-US" sz="1800" b="1" u="sng" dirty="0" err="1">
                <a:solidFill>
                  <a:srgbClr val="FF0000"/>
                </a:solidFill>
                <a:effectLst/>
                <a:latin typeface="Times New Roman" panose="02020603050405020304" pitchFamily="18" charset="0"/>
                <a:ea typeface="Calibri" panose="020F0502020204030204" pitchFamily="34" charset="0"/>
              </a:rPr>
              <a:t>CenterID</a:t>
            </a:r>
            <a:r>
              <a:rPr lang="en-US" sz="1800" b="1" u="sng" dirty="0">
                <a:effectLst/>
                <a:latin typeface="Times New Roman" panose="02020603050405020304" pitchFamily="18" charset="0"/>
                <a:ea typeface="Calibri" panose="020F0502020204030204" pitchFamily="34" charset="0"/>
              </a:rPr>
              <a:t> | </a:t>
            </a:r>
            <a:r>
              <a:rPr lang="en-US" sz="1800" b="1" u="sng" dirty="0" err="1">
                <a:solidFill>
                  <a:srgbClr val="00B050"/>
                </a:solidFill>
                <a:effectLst/>
                <a:latin typeface="Times New Roman" panose="02020603050405020304" pitchFamily="18" charset="0"/>
                <a:ea typeface="Calibri" panose="020F0502020204030204" pitchFamily="34" charset="0"/>
              </a:rPr>
              <a:t>LocationID</a:t>
            </a:r>
            <a:r>
              <a:rPr lang="en-US" sz="1800" b="1" u="sng" dirty="0">
                <a:effectLst/>
                <a:latin typeface="Times New Roman" panose="02020603050405020304" pitchFamily="18" charset="0"/>
                <a:ea typeface="Calibri" panose="020F0502020204030204" pitchFamily="34" charset="0"/>
              </a:rPr>
              <a:t> | </a:t>
            </a:r>
            <a:r>
              <a:rPr lang="en-US" sz="1800" b="1" u="sng" dirty="0" err="1">
                <a:effectLst/>
                <a:latin typeface="Times New Roman" panose="02020603050405020304" pitchFamily="18" charset="0"/>
                <a:ea typeface="Calibri" panose="020F0502020204030204" pitchFamily="34" charset="0"/>
              </a:rPr>
              <a:t>CenterName</a:t>
            </a:r>
            <a:r>
              <a:rPr lang="en-US" sz="1800" b="1" u="sng" dirty="0">
                <a:effectLst/>
                <a:latin typeface="Times New Roman" panose="02020603050405020304" pitchFamily="18" charset="0"/>
                <a:ea typeface="Calibri" panose="020F0502020204030204" pitchFamily="34" charset="0"/>
              </a:rPr>
              <a:t>             | Capacity | </a:t>
            </a:r>
            <a:r>
              <a:rPr lang="en-US" sz="1800" b="1" u="sng" dirty="0" err="1">
                <a:effectLst/>
                <a:latin typeface="Times New Roman" panose="02020603050405020304" pitchFamily="18" charset="0"/>
                <a:ea typeface="Calibri" panose="020F0502020204030204" pitchFamily="34" charset="0"/>
              </a:rPr>
              <a:t>LocationDetails</a:t>
            </a:r>
            <a:endParaRPr lang="en-IN" sz="1400" dirty="0">
              <a:effectLst/>
              <a:latin typeface="Calibri" panose="020F0502020204030204" pitchFamily="34" charset="0"/>
              <a:ea typeface="Calibri" panose="020F0502020204030204" pitchFamily="34" charset="0"/>
            </a:endParaRPr>
          </a:p>
          <a:p>
            <a:r>
              <a:rPr lang="en-US" sz="1800" b="1" u="sng" dirty="0">
                <a:effectLst/>
                <a:latin typeface="Times New Roman" panose="02020603050405020304" pitchFamily="18" charset="0"/>
                <a:ea typeface="Calibri" panose="020F0502020204030204" pitchFamily="34" charset="0"/>
              </a:rPr>
              <a:t>------------------------------------------------------------------------------</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1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1    </a:t>
            </a:r>
            <a:r>
              <a:rPr lang="en-US" sz="1800" b="1" u="sng" dirty="0">
                <a:effectLst/>
                <a:latin typeface="Times New Roman" panose="02020603050405020304" pitchFamily="18" charset="0"/>
                <a:ea typeface="Calibri" panose="020F0502020204030204" pitchFamily="34" charset="0"/>
              </a:rPr>
              <a:t>      | City Evacuation Center | 500      | City Hall</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2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2    </a:t>
            </a:r>
            <a:r>
              <a:rPr lang="en-US" sz="1800" b="1" u="sng" dirty="0">
                <a:effectLst/>
                <a:latin typeface="Times New Roman" panose="02020603050405020304" pitchFamily="18" charset="0"/>
                <a:ea typeface="Calibri" panose="020F0502020204030204" pitchFamily="34" charset="0"/>
              </a:rPr>
              <a:t>      | County Shelter         | 300      | Community Center</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3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3    </a:t>
            </a:r>
            <a:r>
              <a:rPr lang="en-US" sz="1800" b="1" u="sng" dirty="0">
                <a:effectLst/>
                <a:latin typeface="Times New Roman" panose="02020603050405020304" pitchFamily="18" charset="0"/>
                <a:ea typeface="Calibri" panose="020F0502020204030204" pitchFamily="34" charset="0"/>
              </a:rPr>
              <a:t>      | Town Emergency Center  | 200      | Town Hall</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4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4    </a:t>
            </a:r>
            <a:r>
              <a:rPr lang="en-US" sz="1800" b="1" u="sng" dirty="0">
                <a:effectLst/>
                <a:latin typeface="Times New Roman" panose="02020603050405020304" pitchFamily="18" charset="0"/>
                <a:ea typeface="Calibri" panose="020F0502020204030204" pitchFamily="34" charset="0"/>
              </a:rPr>
              <a:t>      | Parish Safe Haven      | 400      | Parish School</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5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5    </a:t>
            </a:r>
            <a:r>
              <a:rPr lang="en-US" sz="1800" b="1" u="sng" dirty="0">
                <a:effectLst/>
                <a:latin typeface="Times New Roman" panose="02020603050405020304" pitchFamily="18" charset="0"/>
                <a:ea typeface="Calibri" panose="020F0502020204030204" pitchFamily="34" charset="0"/>
              </a:rPr>
              <a:t>      | Hamlet Evacuation Site | 250      | Hamlet Park</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6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6    </a:t>
            </a:r>
            <a:r>
              <a:rPr lang="en-US" sz="1800" b="1" u="sng" dirty="0">
                <a:effectLst/>
                <a:latin typeface="Times New Roman" panose="02020603050405020304" pitchFamily="18" charset="0"/>
                <a:ea typeface="Calibri" panose="020F0502020204030204" pitchFamily="34" charset="0"/>
              </a:rPr>
              <a:t>      | County Relief Center   | 350      | County Fairgrounds</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7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7    </a:t>
            </a:r>
            <a:r>
              <a:rPr lang="en-US" sz="1800" b="1" u="sng" dirty="0">
                <a:effectLst/>
                <a:latin typeface="Times New Roman" panose="02020603050405020304" pitchFamily="18" charset="0"/>
                <a:ea typeface="Calibri" panose="020F0502020204030204" pitchFamily="34" charset="0"/>
              </a:rPr>
              <a:t>      | Township Refuge        | 150      | Township Library</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8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8    </a:t>
            </a:r>
            <a:r>
              <a:rPr lang="en-US" sz="1800" b="1" u="sng" dirty="0">
                <a:effectLst/>
                <a:latin typeface="Times New Roman" panose="02020603050405020304" pitchFamily="18" charset="0"/>
                <a:ea typeface="Calibri" panose="020F0502020204030204" pitchFamily="34" charset="0"/>
              </a:rPr>
              <a:t>      | Village Shelter        | 280      | Village Hall</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9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9    </a:t>
            </a:r>
            <a:r>
              <a:rPr lang="en-US" sz="1800" b="1" u="sng" dirty="0">
                <a:effectLst/>
                <a:latin typeface="Times New Roman" panose="02020603050405020304" pitchFamily="18" charset="0"/>
                <a:ea typeface="Calibri" panose="020F0502020204030204" pitchFamily="34" charset="0"/>
              </a:rPr>
              <a:t>      | Borough Emergency Hub  | 180      | Borough Community Center</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10</a:t>
            </a:r>
            <a:r>
              <a:rPr lang="en-US" sz="1800" b="1" u="sng" dirty="0">
                <a:effectLst/>
                <a:latin typeface="Times New Roman" panose="02020603050405020304" pitchFamily="18" charset="0"/>
                <a:ea typeface="Calibri" panose="020F0502020204030204" pitchFamily="34" charset="0"/>
              </a:rPr>
              <a:t>       |</a:t>
            </a:r>
            <a:r>
              <a:rPr lang="en-US" sz="1800" b="1" u="sng" dirty="0">
                <a:solidFill>
                  <a:srgbClr val="00B050"/>
                </a:solidFill>
                <a:effectLst/>
                <a:latin typeface="Times New Roman" panose="02020603050405020304" pitchFamily="18" charset="0"/>
                <a:ea typeface="Calibri" panose="020F0502020204030204" pitchFamily="34" charset="0"/>
              </a:rPr>
              <a:t> 10 </a:t>
            </a:r>
            <a:r>
              <a:rPr lang="en-US" sz="1800" b="1" u="sng" dirty="0">
                <a:effectLst/>
                <a:latin typeface="Times New Roman" panose="02020603050405020304" pitchFamily="18" charset="0"/>
                <a:ea typeface="Calibri" panose="020F0502020204030204" pitchFamily="34" charset="0"/>
              </a:rPr>
              <a:t>        | Manor Safe Zone        | 400      | Manor Arena</a:t>
            </a:r>
            <a:endParaRPr lang="en-IN" sz="14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40724889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443A87-C443-2FC6-1BAD-E95848E76665}"/>
              </a:ext>
            </a:extLst>
          </p:cNvPr>
          <p:cNvSpPr txBox="1"/>
          <p:nvPr/>
        </p:nvSpPr>
        <p:spPr>
          <a:xfrm>
            <a:off x="5221138" y="164704"/>
            <a:ext cx="6094562" cy="369332"/>
          </a:xfrm>
          <a:prstGeom prst="rect">
            <a:avLst/>
          </a:prstGeom>
          <a:noFill/>
        </p:spPr>
        <p:txBody>
          <a:bodyPr wrap="square">
            <a:spAutoFit/>
          </a:bodyPr>
          <a:lstStyle/>
          <a:p>
            <a:r>
              <a:rPr lang="en-US" sz="1800" b="1" dirty="0">
                <a:effectLst/>
                <a:latin typeface="Calibri" panose="020F0502020204030204" pitchFamily="34" charset="0"/>
                <a:ea typeface="Calibri" panose="020F0502020204030204" pitchFamily="34" charset="0"/>
                <a:cs typeface="Times New Roman" panose="02020603050405020304" pitchFamily="18" charset="0"/>
              </a:rPr>
              <a:t>40 Queries</a:t>
            </a:r>
            <a:endParaRPr lang="en-IN" dirty="0"/>
          </a:p>
        </p:txBody>
      </p:sp>
      <p:sp>
        <p:nvSpPr>
          <p:cNvPr id="47" name="TextBox 46">
            <a:extLst>
              <a:ext uri="{FF2B5EF4-FFF2-40B4-BE49-F238E27FC236}">
                <a16:creationId xmlns:a16="http://schemas.microsoft.com/office/drawing/2014/main" id="{A1E0CBA8-EE8E-1067-6C40-3406AABB4D66}"/>
              </a:ext>
            </a:extLst>
          </p:cNvPr>
          <p:cNvSpPr txBox="1"/>
          <p:nvPr/>
        </p:nvSpPr>
        <p:spPr>
          <a:xfrm>
            <a:off x="1175349" y="752187"/>
            <a:ext cx="6094562" cy="671915"/>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1) Query to Retrieve Historical Flood Data:</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 FROM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FloodData</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8" name="Picture 47">
            <a:extLst>
              <a:ext uri="{FF2B5EF4-FFF2-40B4-BE49-F238E27FC236}">
                <a16:creationId xmlns:a16="http://schemas.microsoft.com/office/drawing/2014/main" id="{E336C673-E051-8481-D0D9-D105E778C721}"/>
              </a:ext>
            </a:extLst>
          </p:cNvPr>
          <p:cNvPicPr>
            <a:picLocks noChangeAspect="1"/>
          </p:cNvPicPr>
          <p:nvPr/>
        </p:nvPicPr>
        <p:blipFill>
          <a:blip r:embed="rId2"/>
          <a:stretch>
            <a:fillRect/>
          </a:stretch>
        </p:blipFill>
        <p:spPr>
          <a:xfrm>
            <a:off x="1632549" y="1424102"/>
            <a:ext cx="3588589" cy="2224463"/>
          </a:xfrm>
          <a:prstGeom prst="rect">
            <a:avLst/>
          </a:prstGeom>
        </p:spPr>
      </p:pic>
      <p:sp>
        <p:nvSpPr>
          <p:cNvPr id="50" name="TextBox 49">
            <a:extLst>
              <a:ext uri="{FF2B5EF4-FFF2-40B4-BE49-F238E27FC236}">
                <a16:creationId xmlns:a16="http://schemas.microsoft.com/office/drawing/2014/main" id="{BBB7029A-5753-FC94-E531-F91740F70C52}"/>
              </a:ext>
            </a:extLst>
          </p:cNvPr>
          <p:cNvSpPr txBox="1"/>
          <p:nvPr/>
        </p:nvSpPr>
        <p:spPr>
          <a:xfrm>
            <a:off x="1054579" y="3805970"/>
            <a:ext cx="6094562" cy="1264642"/>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2) Query to Calculate Average Magnitude of Floods: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AVG(Magnitude) AS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AverageMagnitude</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FROM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FloodData</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1" name="Picture 50">
            <a:extLst>
              <a:ext uri="{FF2B5EF4-FFF2-40B4-BE49-F238E27FC236}">
                <a16:creationId xmlns:a16="http://schemas.microsoft.com/office/drawing/2014/main" id="{A8ACF0FB-670D-87AF-E75D-A6ECCAE56563}"/>
              </a:ext>
            </a:extLst>
          </p:cNvPr>
          <p:cNvPicPr>
            <a:picLocks noChangeAspect="1"/>
          </p:cNvPicPr>
          <p:nvPr/>
        </p:nvPicPr>
        <p:blipFill>
          <a:blip r:embed="rId3"/>
          <a:stretch>
            <a:fillRect/>
          </a:stretch>
        </p:blipFill>
        <p:spPr>
          <a:xfrm>
            <a:off x="1632549" y="4762320"/>
            <a:ext cx="4463211" cy="2017830"/>
          </a:xfrm>
          <a:prstGeom prst="rect">
            <a:avLst/>
          </a:prstGeom>
        </p:spPr>
      </p:pic>
    </p:spTree>
    <p:extLst>
      <p:ext uri="{BB962C8B-B14F-4D97-AF65-F5344CB8AC3E}">
        <p14:creationId xmlns:p14="http://schemas.microsoft.com/office/powerpoint/2010/main" val="42165463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38F37E-F3ED-7B4D-222E-3CD0B95368BA}"/>
              </a:ext>
            </a:extLst>
          </p:cNvPr>
          <p:cNvSpPr txBox="1"/>
          <p:nvPr/>
        </p:nvSpPr>
        <p:spPr>
          <a:xfrm>
            <a:off x="1080457" y="141276"/>
            <a:ext cx="10194267" cy="671915"/>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3) Query to Identify Regions with Low Elevation: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Region FROM Location WHERE Elevation &lt; 15;</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AAC9FC3-E21A-3F59-2CBD-0770C4D0CF30}"/>
              </a:ext>
            </a:extLst>
          </p:cNvPr>
          <p:cNvPicPr>
            <a:picLocks noChangeAspect="1"/>
          </p:cNvPicPr>
          <p:nvPr/>
        </p:nvPicPr>
        <p:blipFill>
          <a:blip r:embed="rId2"/>
          <a:stretch>
            <a:fillRect/>
          </a:stretch>
        </p:blipFill>
        <p:spPr>
          <a:xfrm>
            <a:off x="1418698" y="902012"/>
            <a:ext cx="4809574" cy="2619529"/>
          </a:xfrm>
          <a:prstGeom prst="rect">
            <a:avLst/>
          </a:prstGeom>
        </p:spPr>
      </p:pic>
      <p:sp>
        <p:nvSpPr>
          <p:cNvPr id="6" name="TextBox 5">
            <a:extLst>
              <a:ext uri="{FF2B5EF4-FFF2-40B4-BE49-F238E27FC236}">
                <a16:creationId xmlns:a16="http://schemas.microsoft.com/office/drawing/2014/main" id="{14D27808-90F8-AAD6-69D0-A45248D7233D}"/>
              </a:ext>
            </a:extLst>
          </p:cNvPr>
          <p:cNvSpPr txBox="1"/>
          <p:nvPr/>
        </p:nvSpPr>
        <p:spPr>
          <a:xfrm>
            <a:off x="1080456" y="3610362"/>
            <a:ext cx="10315037" cy="1264642"/>
          </a:xfrm>
          <a:prstGeom prst="rect">
            <a:avLst/>
          </a:prstGeom>
          <a:noFill/>
        </p:spPr>
        <p:txBody>
          <a:bodyPr wrap="square">
            <a:spAutoFit/>
          </a:bodyPr>
          <a:lstStyle/>
          <a:p>
            <a:pPr lvl="0">
              <a:lnSpc>
                <a:spcPct val="107000"/>
              </a:lnSpc>
              <a:buSzPts val="2000"/>
            </a:pPr>
            <a:r>
              <a:rPr lang="en-IN" b="1" kern="100" dirty="0">
                <a:solidFill>
                  <a:srgbClr val="0D0D0D"/>
                </a:solidFill>
                <a:latin typeface="Segoe UI" panose="020B0502040204020203" pitchFamily="34" charset="0"/>
                <a:ea typeface="Calibri" panose="020F0502020204030204" pitchFamily="34" charset="0"/>
                <a:cs typeface="Times New Roman" panose="02020603050405020304" pitchFamily="18" charset="0"/>
              </a:rPr>
              <a:t>4) </a:t>
            </a: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Query to Retrieve Early Warning Alerts: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 FROM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EarlyWarningAlert</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5) Query to Count Total Preventive Measures Implemented:</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COUNT(*) AS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TotalPreventiveMeasures</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FROM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PreventiveMeasure</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E73A40C2-8C75-E5F4-0EF1-035680644536}"/>
              </a:ext>
            </a:extLst>
          </p:cNvPr>
          <p:cNvPicPr>
            <a:picLocks noChangeAspect="1"/>
          </p:cNvPicPr>
          <p:nvPr/>
        </p:nvPicPr>
        <p:blipFill>
          <a:blip r:embed="rId3"/>
          <a:stretch>
            <a:fillRect/>
          </a:stretch>
        </p:blipFill>
        <p:spPr>
          <a:xfrm>
            <a:off x="1418697" y="4875004"/>
            <a:ext cx="4887211" cy="1661160"/>
          </a:xfrm>
          <a:prstGeom prst="rect">
            <a:avLst/>
          </a:prstGeom>
        </p:spPr>
      </p:pic>
    </p:spTree>
    <p:extLst>
      <p:ext uri="{BB962C8B-B14F-4D97-AF65-F5344CB8AC3E}">
        <p14:creationId xmlns:p14="http://schemas.microsoft.com/office/powerpoint/2010/main" val="874250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2EC177-14BE-AA35-EEFF-757E05DD9577}"/>
              </a:ext>
            </a:extLst>
          </p:cNvPr>
          <p:cNvPicPr>
            <a:picLocks noChangeAspect="1"/>
          </p:cNvPicPr>
          <p:nvPr/>
        </p:nvPicPr>
        <p:blipFill>
          <a:blip r:embed="rId2"/>
          <a:stretch>
            <a:fillRect/>
          </a:stretch>
        </p:blipFill>
        <p:spPr>
          <a:xfrm>
            <a:off x="1420603" y="134188"/>
            <a:ext cx="4813300" cy="1879600"/>
          </a:xfrm>
          <a:prstGeom prst="rect">
            <a:avLst/>
          </a:prstGeom>
        </p:spPr>
      </p:pic>
      <p:sp>
        <p:nvSpPr>
          <p:cNvPr id="6" name="TextBox 5">
            <a:extLst>
              <a:ext uri="{FF2B5EF4-FFF2-40B4-BE49-F238E27FC236}">
                <a16:creationId xmlns:a16="http://schemas.microsoft.com/office/drawing/2014/main" id="{CE26797F-7292-3E92-92F1-7DF45FB4506F}"/>
              </a:ext>
            </a:extLst>
          </p:cNvPr>
          <p:cNvSpPr txBox="1"/>
          <p:nvPr/>
        </p:nvSpPr>
        <p:spPr>
          <a:xfrm>
            <a:off x="1121434" y="2013788"/>
            <a:ext cx="10377577" cy="1264642"/>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6) Query to Identify Authorities Responsible for Flood-Prone Areas: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DISTINCT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AuthorityID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Name, Organization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FROM Authority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WHERE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IN (SELECT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FROM Location WHERE Elevation &lt; 15);</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5967B0A5-5574-1322-CAB8-219111FE71F2}"/>
              </a:ext>
            </a:extLst>
          </p:cNvPr>
          <p:cNvPicPr>
            <a:picLocks noChangeAspect="1"/>
          </p:cNvPicPr>
          <p:nvPr/>
        </p:nvPicPr>
        <p:blipFill>
          <a:blip r:embed="rId3"/>
          <a:stretch>
            <a:fillRect/>
          </a:stretch>
        </p:blipFill>
        <p:spPr>
          <a:xfrm>
            <a:off x="1420603" y="3579571"/>
            <a:ext cx="5135477" cy="2045206"/>
          </a:xfrm>
          <a:prstGeom prst="rect">
            <a:avLst/>
          </a:prstGeom>
        </p:spPr>
      </p:pic>
    </p:spTree>
    <p:extLst>
      <p:ext uri="{BB962C8B-B14F-4D97-AF65-F5344CB8AC3E}">
        <p14:creationId xmlns:p14="http://schemas.microsoft.com/office/powerpoint/2010/main" val="15963656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341EE4-A701-7032-6E9D-B122A79BCBC8}"/>
              </a:ext>
            </a:extLst>
          </p:cNvPr>
          <p:cNvSpPr txBox="1"/>
          <p:nvPr/>
        </p:nvSpPr>
        <p:spPr>
          <a:xfrm>
            <a:off x="1097711" y="193034"/>
            <a:ext cx="8865798" cy="671915"/>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7) Query to Retrieve Activated Emergency Response Plans: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 FROM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EmergencyResponse</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C783D791-DA45-4F52-C0C3-B43993DE6389}"/>
              </a:ext>
            </a:extLst>
          </p:cNvPr>
          <p:cNvPicPr>
            <a:picLocks noChangeAspect="1"/>
          </p:cNvPicPr>
          <p:nvPr/>
        </p:nvPicPr>
        <p:blipFill>
          <a:blip r:embed="rId2"/>
          <a:stretch>
            <a:fillRect/>
          </a:stretch>
        </p:blipFill>
        <p:spPr>
          <a:xfrm>
            <a:off x="1448057" y="872490"/>
            <a:ext cx="3688715" cy="2556510"/>
          </a:xfrm>
          <a:prstGeom prst="rect">
            <a:avLst/>
          </a:prstGeom>
        </p:spPr>
      </p:pic>
      <p:sp>
        <p:nvSpPr>
          <p:cNvPr id="6" name="TextBox 5">
            <a:extLst>
              <a:ext uri="{FF2B5EF4-FFF2-40B4-BE49-F238E27FC236}">
                <a16:creationId xmlns:a16="http://schemas.microsoft.com/office/drawing/2014/main" id="{0F0C4FC1-3067-D7C2-0267-7BEEBCE880AF}"/>
              </a:ext>
            </a:extLst>
          </p:cNvPr>
          <p:cNvSpPr txBox="1"/>
          <p:nvPr/>
        </p:nvSpPr>
        <p:spPr>
          <a:xfrm>
            <a:off x="1166723" y="3537019"/>
            <a:ext cx="10159760" cy="968278"/>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8) Query to List Evacuation </a:t>
            </a:r>
            <a:r>
              <a:rPr lang="en-IN" sz="1800" b="1" kern="100" dirty="0" err="1">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Centers</a:t>
            </a: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 in Flood-Prone Areas: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 FROM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EvacuationCenter</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WHERE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IN (SELECT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FROM Location WHERE Elevation &lt; 15);</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2406FAE2-3A3E-FFCA-C27C-88D885C31927}"/>
              </a:ext>
            </a:extLst>
          </p:cNvPr>
          <p:cNvPicPr>
            <a:picLocks noChangeAspect="1"/>
          </p:cNvPicPr>
          <p:nvPr/>
        </p:nvPicPr>
        <p:blipFill>
          <a:blip r:embed="rId3"/>
          <a:stretch>
            <a:fillRect/>
          </a:stretch>
        </p:blipFill>
        <p:spPr>
          <a:xfrm>
            <a:off x="1448057" y="4647433"/>
            <a:ext cx="4127500" cy="1853565"/>
          </a:xfrm>
          <a:prstGeom prst="rect">
            <a:avLst/>
          </a:prstGeom>
        </p:spPr>
      </p:pic>
    </p:spTree>
    <p:extLst>
      <p:ext uri="{BB962C8B-B14F-4D97-AF65-F5344CB8AC3E}">
        <p14:creationId xmlns:p14="http://schemas.microsoft.com/office/powerpoint/2010/main" val="3185960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B8B16177-108B-8737-7FEB-164884C2A20C}"/>
              </a:ext>
            </a:extLst>
          </p:cNvPr>
          <p:cNvSpPr>
            <a:spLocks noChangeArrowheads="1"/>
          </p:cNvSpPr>
          <p:nvPr/>
        </p:nvSpPr>
        <p:spPr bwMode="auto">
          <a:xfrm>
            <a:off x="1880079" y="285630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TextBox 4">
            <a:extLst>
              <a:ext uri="{FF2B5EF4-FFF2-40B4-BE49-F238E27FC236}">
                <a16:creationId xmlns:a16="http://schemas.microsoft.com/office/drawing/2014/main" id="{440546A3-A648-D78A-0174-D7C647A0A56E}"/>
              </a:ext>
            </a:extLst>
          </p:cNvPr>
          <p:cNvSpPr txBox="1"/>
          <p:nvPr/>
        </p:nvSpPr>
        <p:spPr>
          <a:xfrm>
            <a:off x="1127903" y="227540"/>
            <a:ext cx="10000171" cy="671915"/>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9) Query to Retrieve Recent Emergency Response Logs: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 FROM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EmergencyResponseLog</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ORDER BY Date DESC, Time DESC LIMIT 10;</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D208DDCD-43A7-4571-50C9-957CF82628D1}"/>
              </a:ext>
            </a:extLst>
          </p:cNvPr>
          <p:cNvPicPr>
            <a:picLocks noChangeAspect="1"/>
          </p:cNvPicPr>
          <p:nvPr/>
        </p:nvPicPr>
        <p:blipFill>
          <a:blip r:embed="rId2"/>
          <a:stretch>
            <a:fillRect/>
          </a:stretch>
        </p:blipFill>
        <p:spPr>
          <a:xfrm>
            <a:off x="1385018" y="896087"/>
            <a:ext cx="3493683" cy="2348158"/>
          </a:xfrm>
          <a:prstGeom prst="rect">
            <a:avLst/>
          </a:prstGeom>
        </p:spPr>
      </p:pic>
      <p:sp>
        <p:nvSpPr>
          <p:cNvPr id="8" name="TextBox 7">
            <a:extLst>
              <a:ext uri="{FF2B5EF4-FFF2-40B4-BE49-F238E27FC236}">
                <a16:creationId xmlns:a16="http://schemas.microsoft.com/office/drawing/2014/main" id="{840228E0-6A87-E44C-5455-E73156570158}"/>
              </a:ext>
            </a:extLst>
          </p:cNvPr>
          <p:cNvSpPr txBox="1"/>
          <p:nvPr/>
        </p:nvSpPr>
        <p:spPr>
          <a:xfrm>
            <a:off x="1541971" y="3429000"/>
            <a:ext cx="8740715" cy="671915"/>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10) Query to Calculate Total Duration of Floods: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SUM(Duration) AS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TotalDuration</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FROM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FloodData</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BA939F53-17D4-ABCC-DBF8-CF2CA41AC351}"/>
              </a:ext>
            </a:extLst>
          </p:cNvPr>
          <p:cNvPicPr>
            <a:picLocks noChangeAspect="1"/>
          </p:cNvPicPr>
          <p:nvPr/>
        </p:nvPicPr>
        <p:blipFill>
          <a:blip r:embed="rId3"/>
          <a:stretch>
            <a:fillRect/>
          </a:stretch>
        </p:blipFill>
        <p:spPr>
          <a:xfrm>
            <a:off x="1460619" y="4216412"/>
            <a:ext cx="4057227" cy="1934221"/>
          </a:xfrm>
          <a:prstGeom prst="rect">
            <a:avLst/>
          </a:prstGeom>
        </p:spPr>
      </p:pic>
    </p:spTree>
    <p:extLst>
      <p:ext uri="{BB962C8B-B14F-4D97-AF65-F5344CB8AC3E}">
        <p14:creationId xmlns:p14="http://schemas.microsoft.com/office/powerpoint/2010/main" val="1875992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050133-67BD-C5A4-3BBD-88C1934253EF}"/>
              </a:ext>
            </a:extLst>
          </p:cNvPr>
          <p:cNvSpPr txBox="1"/>
          <p:nvPr/>
        </p:nvSpPr>
        <p:spPr>
          <a:xfrm>
            <a:off x="4813540" y="224287"/>
            <a:ext cx="3148641" cy="646331"/>
          </a:xfrm>
          <a:prstGeom prst="rect">
            <a:avLst/>
          </a:prstGeom>
          <a:noFill/>
        </p:spPr>
        <p:txBody>
          <a:bodyPr wrap="square" rtlCol="0">
            <a:spAutoFit/>
          </a:bodyPr>
          <a:lstStyle/>
          <a:p>
            <a:r>
              <a:rPr lang="en-US" sz="1800" b="1" u="heavy" dirty="0">
                <a:effectLst/>
                <a:latin typeface="Times New Roman" panose="02020603050405020304" pitchFamily="18" charset="0"/>
                <a:ea typeface="Calibri" panose="020F0502020204030204" pitchFamily="34" charset="0"/>
              </a:rPr>
              <a:t>REQUIREMENT GATHERING</a:t>
            </a:r>
            <a:endParaRPr lang="en-IN" dirty="0"/>
          </a:p>
        </p:txBody>
      </p:sp>
      <p:sp>
        <p:nvSpPr>
          <p:cNvPr id="4" name="TextBox 3">
            <a:extLst>
              <a:ext uri="{FF2B5EF4-FFF2-40B4-BE49-F238E27FC236}">
                <a16:creationId xmlns:a16="http://schemas.microsoft.com/office/drawing/2014/main" id="{AC1E31E3-EAB2-065B-24D2-A4E922DAD27F}"/>
              </a:ext>
            </a:extLst>
          </p:cNvPr>
          <p:cNvSpPr txBox="1"/>
          <p:nvPr/>
        </p:nvSpPr>
        <p:spPr>
          <a:xfrm>
            <a:off x="1227106" y="870770"/>
            <a:ext cx="10125256" cy="1200329"/>
          </a:xfrm>
          <a:prstGeom prst="rect">
            <a:avLst/>
          </a:prstGeom>
          <a:noFill/>
        </p:spPr>
        <p:txBody>
          <a:bodyPr wrap="square">
            <a:spAutoFit/>
          </a:bodyPr>
          <a:lstStyle/>
          <a:p>
            <a:r>
              <a:rPr lang="en-US" sz="1800" dirty="0">
                <a:effectLst/>
                <a:latin typeface="Times New Roman" panose="02020603050405020304" pitchFamily="18" charset="0"/>
                <a:ea typeface="Calibri" panose="020F0502020204030204" pitchFamily="34" charset="0"/>
                <a:cs typeface="Calibri" panose="020F0502020204030204" pitchFamily="34" charset="0"/>
              </a:rPr>
              <a:t>Designing a database management system(DBMS) for a Flood Risk Prediction System coupled with a warning system which involves identifying </a:t>
            </a:r>
            <a:r>
              <a:rPr lang="en-US" sz="1800" dirty="0" err="1">
                <a:effectLst/>
                <a:latin typeface="Times New Roman" panose="02020603050405020304" pitchFamily="18" charset="0"/>
                <a:ea typeface="Calibri" panose="020F0502020204030204" pitchFamily="34" charset="0"/>
                <a:cs typeface="Calibri" panose="020F0502020204030204" pitchFamily="34" charset="0"/>
              </a:rPr>
              <a:t>entd</a:t>
            </a:r>
            <a:r>
              <a:rPr lang="en-US" sz="1800" dirty="0">
                <a:effectLst/>
                <a:latin typeface="Times New Roman" panose="02020603050405020304" pitchFamily="18" charset="0"/>
                <a:ea typeface="Calibri" panose="020F0502020204030204" pitchFamily="34" charset="0"/>
                <a:cs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cs typeface="Calibri" panose="020F0502020204030204" pitchFamily="34" charset="0"/>
              </a:rPr>
              <a:t>ities</a:t>
            </a:r>
            <a:r>
              <a:rPr lang="en-US" sz="1800" dirty="0">
                <a:effectLst/>
                <a:latin typeface="Times New Roman" panose="02020603050405020304" pitchFamily="18" charset="0"/>
                <a:ea typeface="Calibri" panose="020F0502020204030204" pitchFamily="34" charset="0"/>
                <a:cs typeface="Calibri" panose="020F0502020204030204" pitchFamily="34" charset="0"/>
              </a:rPr>
              <a:t>, Relationships, and attributes relevant to the application. Below is a relational database schema for the same.</a:t>
            </a:r>
          </a:p>
          <a:p>
            <a:endParaRPr lang="en-IN" dirty="0"/>
          </a:p>
        </p:txBody>
      </p:sp>
      <p:sp>
        <p:nvSpPr>
          <p:cNvPr id="6" name="TextBox 5">
            <a:extLst>
              <a:ext uri="{FF2B5EF4-FFF2-40B4-BE49-F238E27FC236}">
                <a16:creationId xmlns:a16="http://schemas.microsoft.com/office/drawing/2014/main" id="{92F24C31-41B3-09E7-6163-B72B4E0D145D}"/>
              </a:ext>
            </a:extLst>
          </p:cNvPr>
          <p:cNvSpPr txBox="1"/>
          <p:nvPr/>
        </p:nvSpPr>
        <p:spPr>
          <a:xfrm>
            <a:off x="1104181" y="1949569"/>
            <a:ext cx="9860713" cy="5457904"/>
          </a:xfrm>
          <a:prstGeom prst="rect">
            <a:avLst/>
          </a:prstGeom>
          <a:noFill/>
        </p:spPr>
        <p:txBody>
          <a:bodyPr wrap="square">
            <a:spAutoFit/>
          </a:bodyPr>
          <a:lstStyle/>
          <a:p>
            <a:pPr>
              <a:spcBef>
                <a:spcPts val="445"/>
              </a:spcBef>
            </a:pPr>
            <a:r>
              <a:rPr lang="en-US" sz="1800" dirty="0">
                <a:effectLst/>
                <a:latin typeface="Times New Roman" panose="02020603050405020304" pitchFamily="18" charset="0"/>
                <a:ea typeface="Calibri" panose="020F0502020204030204" pitchFamily="34" charset="0"/>
                <a:cs typeface="Calibri" panose="020F0502020204030204" pitchFamily="34" charset="0"/>
              </a:rPr>
              <a:t> Requirement gathering for Flood Risk Prediction and warning system involves understanding the needs of the problem statement and a suitable implementation of the idea for the optimal solution.</a:t>
            </a:r>
            <a:endParaRPr lang="en-IN" sz="1200" dirty="0">
              <a:effectLst/>
              <a:latin typeface="Calibri" panose="020F0502020204030204" pitchFamily="34" charset="0"/>
              <a:ea typeface="Calibri" panose="020F0502020204030204" pitchFamily="34" charset="0"/>
            </a:endParaRPr>
          </a:p>
          <a:p>
            <a:pPr>
              <a:spcBef>
                <a:spcPts val="445"/>
              </a:spcBef>
            </a:pPr>
            <a:r>
              <a:rPr lang="en-US" sz="1800" dirty="0">
                <a:effectLst/>
                <a:latin typeface="Times New Roman" panose="02020603050405020304" pitchFamily="18" charset="0"/>
                <a:ea typeface="Calibri" panose="020F0502020204030204" pitchFamily="34" charset="0"/>
                <a:cs typeface="Calibri" panose="020F0502020204030204" pitchFamily="34" charset="0"/>
              </a:rPr>
              <a:t> </a:t>
            </a:r>
            <a:endParaRPr lang="en-IN" sz="1200" dirty="0">
              <a:effectLst/>
              <a:latin typeface="Calibri" panose="020F0502020204030204" pitchFamily="34" charset="0"/>
              <a:ea typeface="Calibri" panose="020F0502020204030204" pitchFamily="34" charset="0"/>
            </a:endParaRPr>
          </a:p>
          <a:p>
            <a:pPr>
              <a:spcBef>
                <a:spcPts val="445"/>
              </a:spcBef>
            </a:pPr>
            <a:r>
              <a:rPr lang="en-US" sz="1800" b="1" dirty="0">
                <a:effectLst/>
                <a:latin typeface="Times New Roman" panose="02020603050405020304" pitchFamily="18" charset="0"/>
                <a:ea typeface="Calibri" panose="020F0502020204030204" pitchFamily="34" charset="0"/>
                <a:cs typeface="Calibri" panose="020F0502020204030204" pitchFamily="34" charset="0"/>
              </a:rPr>
              <a:t>Entities:</a:t>
            </a:r>
            <a:endParaRPr lang="en-IN" sz="1200" dirty="0">
              <a:effectLst/>
              <a:latin typeface="Calibri" panose="020F0502020204030204" pitchFamily="34" charset="0"/>
              <a:ea typeface="Calibri" panose="020F0502020204030204" pitchFamily="34" charset="0"/>
            </a:endParaRPr>
          </a:p>
          <a:p>
            <a:pPr marL="88900"/>
            <a:r>
              <a:rPr lang="en-US" sz="1200" dirty="0">
                <a:effectLst/>
                <a:latin typeface="Calibri" panose="020F0502020204030204" pitchFamily="34" charset="0"/>
                <a:ea typeface="Calibri" panose="020F0502020204030204" pitchFamily="34" charset="0"/>
              </a:rPr>
              <a:t> </a:t>
            </a:r>
            <a:endParaRPr lang="en-IN" sz="1200" dirty="0">
              <a:effectLst/>
              <a:latin typeface="Calibri" panose="020F0502020204030204" pitchFamily="34" charset="0"/>
              <a:ea typeface="Calibri" panose="020F0502020204030204" pitchFamily="34" charset="0"/>
            </a:endParaRPr>
          </a:p>
          <a:p>
            <a:pPr marL="88900"/>
            <a:r>
              <a:rPr lang="en-US" sz="1600" dirty="0">
                <a:effectLst/>
                <a:latin typeface="Times New Roman" panose="02020603050405020304" pitchFamily="18" charset="0"/>
                <a:ea typeface="Calibri" panose="020F0502020204030204" pitchFamily="34" charset="0"/>
              </a:rPr>
              <a:t>1. </a:t>
            </a:r>
            <a:r>
              <a:rPr lang="en-US" sz="1600" b="1" dirty="0">
                <a:effectLst/>
                <a:latin typeface="Times New Roman" panose="02020603050405020304" pitchFamily="18" charset="0"/>
                <a:ea typeface="Calibri" panose="020F0502020204030204" pitchFamily="34" charset="0"/>
              </a:rPr>
              <a:t>Location:</a:t>
            </a:r>
            <a:endParaRPr lang="en-IN" sz="1200" dirty="0">
              <a:effectLst/>
              <a:latin typeface="Calibri" panose="020F0502020204030204" pitchFamily="34" charset="0"/>
              <a:ea typeface="Calibri" panose="020F0502020204030204" pitchFamily="34" charset="0"/>
            </a:endParaRPr>
          </a:p>
          <a:p>
            <a:pPr marL="88900"/>
            <a:r>
              <a:rPr lang="en-US" sz="1600" dirty="0">
                <a:effectLst/>
                <a:latin typeface="Times New Roman" panose="02020603050405020304" pitchFamily="18" charset="0"/>
                <a:ea typeface="Calibri" panose="020F0502020204030204" pitchFamily="34" charset="0"/>
              </a:rPr>
              <a:t>   - </a:t>
            </a:r>
            <a:r>
              <a:rPr lang="en-US" sz="1600" dirty="0" err="1">
                <a:effectLst/>
                <a:latin typeface="Times New Roman" panose="02020603050405020304" pitchFamily="18" charset="0"/>
                <a:ea typeface="Calibri" panose="020F0502020204030204" pitchFamily="34" charset="0"/>
              </a:rPr>
              <a:t>LocationID</a:t>
            </a:r>
            <a:r>
              <a:rPr lang="en-US" sz="1600" dirty="0">
                <a:effectLst/>
                <a:latin typeface="Times New Roman" panose="02020603050405020304" pitchFamily="18" charset="0"/>
                <a:ea typeface="Calibri" panose="020F0502020204030204" pitchFamily="34" charset="0"/>
              </a:rPr>
              <a:t> (Primary Key)</a:t>
            </a:r>
            <a:endParaRPr lang="en-IN" sz="1200" dirty="0">
              <a:effectLst/>
              <a:latin typeface="Calibri" panose="020F0502020204030204" pitchFamily="34" charset="0"/>
              <a:ea typeface="Calibri" panose="020F0502020204030204" pitchFamily="34" charset="0"/>
            </a:endParaRPr>
          </a:p>
          <a:p>
            <a:pPr marL="88900"/>
            <a:r>
              <a:rPr lang="en-US" sz="1600" dirty="0">
                <a:effectLst/>
                <a:latin typeface="Times New Roman" panose="02020603050405020304" pitchFamily="18" charset="0"/>
                <a:ea typeface="Calibri" panose="020F0502020204030204" pitchFamily="34" charset="0"/>
              </a:rPr>
              <a:t>   - Latitude</a:t>
            </a:r>
            <a:endParaRPr lang="en-IN" sz="1200" dirty="0">
              <a:effectLst/>
              <a:latin typeface="Calibri" panose="020F0502020204030204" pitchFamily="34" charset="0"/>
              <a:ea typeface="Calibri" panose="020F0502020204030204" pitchFamily="34" charset="0"/>
            </a:endParaRPr>
          </a:p>
          <a:p>
            <a:pPr marL="88900"/>
            <a:r>
              <a:rPr lang="en-US" sz="1600" dirty="0">
                <a:effectLst/>
                <a:latin typeface="Times New Roman" panose="02020603050405020304" pitchFamily="18" charset="0"/>
                <a:ea typeface="Calibri" panose="020F0502020204030204" pitchFamily="34" charset="0"/>
              </a:rPr>
              <a:t>   - Longitude</a:t>
            </a:r>
            <a:endParaRPr lang="en-IN" sz="1200" dirty="0">
              <a:effectLst/>
              <a:latin typeface="Calibri" panose="020F0502020204030204" pitchFamily="34" charset="0"/>
              <a:ea typeface="Calibri" panose="020F0502020204030204" pitchFamily="34" charset="0"/>
            </a:endParaRPr>
          </a:p>
          <a:p>
            <a:pPr marL="88900"/>
            <a:r>
              <a:rPr lang="en-US" sz="1600" dirty="0">
                <a:effectLst/>
                <a:latin typeface="Times New Roman" panose="02020603050405020304" pitchFamily="18" charset="0"/>
                <a:ea typeface="Calibri" panose="020F0502020204030204" pitchFamily="34" charset="0"/>
              </a:rPr>
              <a:t>   - Region</a:t>
            </a:r>
            <a:endParaRPr lang="en-IN" sz="1200" dirty="0">
              <a:effectLst/>
              <a:latin typeface="Calibri" panose="020F0502020204030204" pitchFamily="34" charset="0"/>
              <a:ea typeface="Calibri" panose="020F0502020204030204" pitchFamily="34" charset="0"/>
            </a:endParaRPr>
          </a:p>
          <a:p>
            <a:pPr marL="88900"/>
            <a:r>
              <a:rPr lang="en-US" sz="1600" dirty="0">
                <a:effectLst/>
                <a:latin typeface="Times New Roman" panose="02020603050405020304" pitchFamily="18" charset="0"/>
                <a:ea typeface="Calibri" panose="020F0502020204030204" pitchFamily="34" charset="0"/>
              </a:rPr>
              <a:t>   - Elevation</a:t>
            </a:r>
            <a:endParaRPr lang="en-IN" sz="1200" dirty="0">
              <a:effectLst/>
              <a:latin typeface="Calibri" panose="020F0502020204030204" pitchFamily="34" charset="0"/>
              <a:ea typeface="Calibri" panose="020F0502020204030204" pitchFamily="34" charset="0"/>
            </a:endParaRPr>
          </a:p>
          <a:p>
            <a:pPr marL="88900"/>
            <a:r>
              <a:rPr lang="en-US" sz="1600" dirty="0">
                <a:effectLst/>
                <a:latin typeface="Times New Roman" panose="02020603050405020304" pitchFamily="18" charset="0"/>
                <a:ea typeface="Calibri" panose="020F0502020204030204" pitchFamily="34" charset="0"/>
              </a:rPr>
              <a:t> </a:t>
            </a:r>
            <a:endParaRPr lang="en-IN" sz="1200" dirty="0">
              <a:effectLst/>
              <a:latin typeface="Calibri" panose="020F0502020204030204" pitchFamily="34" charset="0"/>
              <a:ea typeface="Calibri" panose="020F0502020204030204" pitchFamily="34" charset="0"/>
            </a:endParaRPr>
          </a:p>
          <a:p>
            <a:pPr marL="88900"/>
            <a:r>
              <a:rPr lang="en-US" sz="1600" dirty="0">
                <a:effectLst/>
                <a:latin typeface="Times New Roman" panose="02020603050405020304" pitchFamily="18" charset="0"/>
                <a:ea typeface="Calibri" panose="020F0502020204030204" pitchFamily="34" charset="0"/>
              </a:rPr>
              <a:t>2. </a:t>
            </a:r>
            <a:r>
              <a:rPr lang="en-US" sz="1600" b="1" dirty="0" err="1">
                <a:effectLst/>
                <a:latin typeface="Times New Roman" panose="02020603050405020304" pitchFamily="18" charset="0"/>
                <a:ea typeface="Calibri" panose="020F0502020204030204" pitchFamily="34" charset="0"/>
              </a:rPr>
              <a:t>HistoricalFloodData</a:t>
            </a:r>
            <a:r>
              <a:rPr lang="en-US" sz="1600" b="1" dirty="0">
                <a:effectLst/>
                <a:latin typeface="Times New Roman" panose="02020603050405020304" pitchFamily="18" charset="0"/>
                <a:ea typeface="Calibri" panose="020F0502020204030204" pitchFamily="34" charset="0"/>
              </a:rPr>
              <a:t>:</a:t>
            </a:r>
            <a:endParaRPr lang="en-IN" sz="1200" dirty="0">
              <a:effectLst/>
              <a:latin typeface="Calibri" panose="020F0502020204030204" pitchFamily="34" charset="0"/>
              <a:ea typeface="Calibri" panose="020F0502020204030204" pitchFamily="34" charset="0"/>
            </a:endParaRPr>
          </a:p>
          <a:p>
            <a:pPr marL="88900"/>
            <a:r>
              <a:rPr lang="en-US" sz="1600" dirty="0">
                <a:effectLst/>
                <a:latin typeface="Times New Roman" panose="02020603050405020304" pitchFamily="18" charset="0"/>
                <a:ea typeface="Calibri" panose="020F0502020204030204" pitchFamily="34" charset="0"/>
              </a:rPr>
              <a:t>   - </a:t>
            </a:r>
            <a:r>
              <a:rPr lang="en-US" sz="1600" dirty="0" err="1">
                <a:effectLst/>
                <a:latin typeface="Times New Roman" panose="02020603050405020304" pitchFamily="18" charset="0"/>
                <a:ea typeface="Calibri" panose="020F0502020204030204" pitchFamily="34" charset="0"/>
              </a:rPr>
              <a:t>FloodDataID</a:t>
            </a:r>
            <a:r>
              <a:rPr lang="en-US" sz="1600" dirty="0">
                <a:effectLst/>
                <a:latin typeface="Times New Roman" panose="02020603050405020304" pitchFamily="18" charset="0"/>
                <a:ea typeface="Calibri" panose="020F0502020204030204" pitchFamily="34" charset="0"/>
              </a:rPr>
              <a:t> (Primary Key)</a:t>
            </a:r>
            <a:endParaRPr lang="en-IN" sz="1200" dirty="0">
              <a:effectLst/>
              <a:latin typeface="Calibri" panose="020F0502020204030204" pitchFamily="34" charset="0"/>
              <a:ea typeface="Calibri" panose="020F0502020204030204" pitchFamily="34" charset="0"/>
            </a:endParaRPr>
          </a:p>
          <a:p>
            <a:pPr marL="88900"/>
            <a:r>
              <a:rPr lang="en-US" sz="1600" dirty="0">
                <a:effectLst/>
                <a:latin typeface="Times New Roman" panose="02020603050405020304" pitchFamily="18" charset="0"/>
                <a:ea typeface="Calibri" panose="020F0502020204030204" pitchFamily="34" charset="0"/>
              </a:rPr>
              <a:t>   - </a:t>
            </a:r>
            <a:r>
              <a:rPr lang="en-US" sz="1600" dirty="0" err="1">
                <a:effectLst/>
                <a:latin typeface="Times New Roman" panose="02020603050405020304" pitchFamily="18" charset="0"/>
                <a:ea typeface="Calibri" panose="020F0502020204030204" pitchFamily="34" charset="0"/>
              </a:rPr>
              <a:t>LocationID</a:t>
            </a:r>
            <a:r>
              <a:rPr lang="en-US" sz="1600" dirty="0">
                <a:effectLst/>
                <a:latin typeface="Times New Roman" panose="02020603050405020304" pitchFamily="18" charset="0"/>
                <a:ea typeface="Calibri" panose="020F0502020204030204" pitchFamily="34" charset="0"/>
              </a:rPr>
              <a:t> (Foreign Key referencing </a:t>
            </a:r>
            <a:r>
              <a:rPr lang="en-US" sz="1600" dirty="0" err="1">
                <a:effectLst/>
                <a:latin typeface="Times New Roman" panose="02020603050405020304" pitchFamily="18" charset="0"/>
                <a:ea typeface="Calibri" panose="020F0502020204030204" pitchFamily="34" charset="0"/>
              </a:rPr>
              <a:t>Location.LocationID</a:t>
            </a:r>
            <a:r>
              <a:rPr lang="en-US" sz="1600" dirty="0">
                <a:effectLst/>
                <a:latin typeface="Times New Roman" panose="02020603050405020304" pitchFamily="18" charset="0"/>
                <a:ea typeface="Calibri" panose="020F0502020204030204" pitchFamily="34" charset="0"/>
              </a:rPr>
              <a:t>)</a:t>
            </a:r>
            <a:endParaRPr lang="en-IN" sz="1200" dirty="0">
              <a:effectLst/>
              <a:latin typeface="Calibri" panose="020F0502020204030204" pitchFamily="34" charset="0"/>
              <a:ea typeface="Calibri" panose="020F0502020204030204" pitchFamily="34" charset="0"/>
            </a:endParaRPr>
          </a:p>
          <a:p>
            <a:pPr marL="88900"/>
            <a:r>
              <a:rPr lang="en-US" sz="1600" dirty="0">
                <a:effectLst/>
                <a:latin typeface="Times New Roman" panose="02020603050405020304" pitchFamily="18" charset="0"/>
                <a:ea typeface="Calibri" panose="020F0502020204030204" pitchFamily="34" charset="0"/>
              </a:rPr>
              <a:t>   - Date</a:t>
            </a:r>
            <a:endParaRPr lang="en-IN" sz="1200" dirty="0">
              <a:effectLst/>
              <a:latin typeface="Calibri" panose="020F0502020204030204" pitchFamily="34" charset="0"/>
              <a:ea typeface="Calibri" panose="020F0502020204030204" pitchFamily="34" charset="0"/>
            </a:endParaRPr>
          </a:p>
          <a:p>
            <a:pPr marL="88900"/>
            <a:r>
              <a:rPr lang="en-US" sz="1600" dirty="0">
                <a:effectLst/>
                <a:latin typeface="Times New Roman" panose="02020603050405020304" pitchFamily="18" charset="0"/>
                <a:ea typeface="Calibri" panose="020F0502020204030204" pitchFamily="34" charset="0"/>
              </a:rPr>
              <a:t>   - Magnitude</a:t>
            </a:r>
            <a:endParaRPr lang="en-IN" sz="1200" dirty="0">
              <a:effectLst/>
              <a:latin typeface="Calibri" panose="020F0502020204030204" pitchFamily="34" charset="0"/>
              <a:ea typeface="Calibri" panose="020F0502020204030204" pitchFamily="34" charset="0"/>
            </a:endParaRPr>
          </a:p>
          <a:p>
            <a:pPr marL="88900"/>
            <a:r>
              <a:rPr lang="en-US" sz="1600" dirty="0">
                <a:effectLst/>
                <a:latin typeface="Times New Roman" panose="02020603050405020304" pitchFamily="18" charset="0"/>
                <a:ea typeface="Calibri" panose="020F0502020204030204" pitchFamily="34" charset="0"/>
              </a:rPr>
              <a:t>   - Duration</a:t>
            </a:r>
            <a:endParaRPr lang="en-IN" sz="1200" dirty="0">
              <a:effectLst/>
              <a:latin typeface="Calibri" panose="020F0502020204030204" pitchFamily="34" charset="0"/>
              <a:ea typeface="Calibri" panose="020F0502020204030204" pitchFamily="34" charset="0"/>
            </a:endParaRPr>
          </a:p>
          <a:p>
            <a:pPr marL="88900"/>
            <a:r>
              <a:rPr lang="en-US" sz="1600" dirty="0">
                <a:effectLst/>
                <a:latin typeface="Times New Roman" panose="02020603050405020304" pitchFamily="18" charset="0"/>
                <a:ea typeface="Calibri" panose="020F0502020204030204" pitchFamily="34" charset="0"/>
              </a:rPr>
              <a:t> </a:t>
            </a:r>
            <a:endParaRPr lang="en-IN" sz="1200" dirty="0">
              <a:effectLst/>
              <a:latin typeface="Calibri" panose="020F0502020204030204" pitchFamily="34" charset="0"/>
              <a:ea typeface="Calibri" panose="020F0502020204030204" pitchFamily="34" charset="0"/>
            </a:endParaRPr>
          </a:p>
          <a:p>
            <a:pPr marL="88900"/>
            <a:r>
              <a:rPr lang="en-US" sz="1600" dirty="0">
                <a:effectLst/>
                <a:latin typeface="Times New Roman" panose="02020603050405020304" pitchFamily="18" charset="0"/>
                <a:ea typeface="Calibri" panose="020F0502020204030204" pitchFamily="34" charset="0"/>
              </a:rPr>
              <a:t> </a:t>
            </a:r>
            <a:endParaRPr lang="en-IN" sz="1200" dirty="0">
              <a:effectLst/>
              <a:latin typeface="Calibri" panose="020F0502020204030204" pitchFamily="34" charset="0"/>
              <a:ea typeface="Calibri" panose="020F0502020204030204" pitchFamily="34" charset="0"/>
            </a:endParaRPr>
          </a:p>
          <a:p>
            <a:pPr marL="88900"/>
            <a:endParaRPr lang="en-IN" dirty="0"/>
          </a:p>
        </p:txBody>
      </p:sp>
    </p:spTree>
    <p:extLst>
      <p:ext uri="{BB962C8B-B14F-4D97-AF65-F5344CB8AC3E}">
        <p14:creationId xmlns:p14="http://schemas.microsoft.com/office/powerpoint/2010/main" val="13967981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C5A870-F7C1-14D2-9FEA-214BC58CA847}"/>
              </a:ext>
            </a:extLst>
          </p:cNvPr>
          <p:cNvSpPr txBox="1"/>
          <p:nvPr/>
        </p:nvSpPr>
        <p:spPr>
          <a:xfrm>
            <a:off x="1052423" y="197063"/>
            <a:ext cx="10386203" cy="1857368"/>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11) Query to Identify Regions Most Affected by Floods: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l.Region</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FROM Location l</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JOIN (SELECT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FROM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FloodData</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GROUP BY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ORDER BY COUNT(*) DESC LIMIT 5) sub</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ON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sub.LocationID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D178AA9E-8586-AE2A-CC21-550396798601}"/>
              </a:ext>
            </a:extLst>
          </p:cNvPr>
          <p:cNvPicPr>
            <a:picLocks noChangeAspect="1"/>
          </p:cNvPicPr>
          <p:nvPr/>
        </p:nvPicPr>
        <p:blipFill>
          <a:blip r:embed="rId2"/>
          <a:stretch>
            <a:fillRect/>
          </a:stretch>
        </p:blipFill>
        <p:spPr>
          <a:xfrm>
            <a:off x="1407196" y="1988108"/>
            <a:ext cx="4688804" cy="2004664"/>
          </a:xfrm>
          <a:prstGeom prst="rect">
            <a:avLst/>
          </a:prstGeom>
        </p:spPr>
      </p:pic>
      <p:sp>
        <p:nvSpPr>
          <p:cNvPr id="6" name="TextBox 5">
            <a:extLst>
              <a:ext uri="{FF2B5EF4-FFF2-40B4-BE49-F238E27FC236}">
                <a16:creationId xmlns:a16="http://schemas.microsoft.com/office/drawing/2014/main" id="{78DCA0BC-39CB-FD0B-D587-3EA2E63B2220}"/>
              </a:ext>
            </a:extLst>
          </p:cNvPr>
          <p:cNvSpPr txBox="1"/>
          <p:nvPr/>
        </p:nvSpPr>
        <p:spPr>
          <a:xfrm>
            <a:off x="1166721" y="4067828"/>
            <a:ext cx="9952727" cy="671915"/>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12) Retrieve all floods with magnitude greater than 4:</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 FROM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FloodData</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WHERE Magnitude &gt; 4;</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548D102D-7130-9BEF-7768-4661AC8B7634}"/>
              </a:ext>
            </a:extLst>
          </p:cNvPr>
          <p:cNvPicPr>
            <a:picLocks noChangeAspect="1"/>
          </p:cNvPicPr>
          <p:nvPr/>
        </p:nvPicPr>
        <p:blipFill>
          <a:blip r:embed="rId3"/>
          <a:stretch>
            <a:fillRect/>
          </a:stretch>
        </p:blipFill>
        <p:spPr>
          <a:xfrm>
            <a:off x="1407196" y="4711937"/>
            <a:ext cx="3086100" cy="2143760"/>
          </a:xfrm>
          <a:prstGeom prst="rect">
            <a:avLst/>
          </a:prstGeom>
        </p:spPr>
      </p:pic>
    </p:spTree>
    <p:extLst>
      <p:ext uri="{BB962C8B-B14F-4D97-AF65-F5344CB8AC3E}">
        <p14:creationId xmlns:p14="http://schemas.microsoft.com/office/powerpoint/2010/main" val="27384024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FDB218-1322-51B9-57CE-A661188E4E17}"/>
              </a:ext>
            </a:extLst>
          </p:cNvPr>
          <p:cNvSpPr txBox="1"/>
          <p:nvPr/>
        </p:nvSpPr>
        <p:spPr>
          <a:xfrm>
            <a:off x="1047749" y="272554"/>
            <a:ext cx="10239375" cy="968278"/>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13) Retrieve preventive measures for a specific location: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 FROM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PreventiveMeasure</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WHERE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 1;</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897CAE4-9D60-959A-CA01-0444FB30179F}"/>
              </a:ext>
            </a:extLst>
          </p:cNvPr>
          <p:cNvPicPr>
            <a:picLocks noChangeAspect="1"/>
          </p:cNvPicPr>
          <p:nvPr/>
        </p:nvPicPr>
        <p:blipFill>
          <a:blip r:embed="rId2"/>
          <a:stretch>
            <a:fillRect/>
          </a:stretch>
        </p:blipFill>
        <p:spPr>
          <a:xfrm>
            <a:off x="1530350" y="1310322"/>
            <a:ext cx="3778250" cy="1741805"/>
          </a:xfrm>
          <a:prstGeom prst="rect">
            <a:avLst/>
          </a:prstGeom>
        </p:spPr>
      </p:pic>
      <p:sp>
        <p:nvSpPr>
          <p:cNvPr id="6" name="TextBox 5">
            <a:extLst>
              <a:ext uri="{FF2B5EF4-FFF2-40B4-BE49-F238E27FC236}">
                <a16:creationId xmlns:a16="http://schemas.microsoft.com/office/drawing/2014/main" id="{E496B003-81CF-23E2-C687-ECD80C971867}"/>
              </a:ext>
            </a:extLst>
          </p:cNvPr>
          <p:cNvSpPr txBox="1"/>
          <p:nvPr/>
        </p:nvSpPr>
        <p:spPr>
          <a:xfrm>
            <a:off x="1047749" y="3301504"/>
            <a:ext cx="10391776" cy="968278"/>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14) Retrieve residents in low elevation areas: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 FROM Resident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WHERE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IN (SELECT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FROM Location WHERE Elevation &lt; 15);</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6F9E2FCD-C276-59C1-9A31-8EF41D78A15D}"/>
              </a:ext>
            </a:extLst>
          </p:cNvPr>
          <p:cNvPicPr>
            <a:picLocks noChangeAspect="1"/>
          </p:cNvPicPr>
          <p:nvPr/>
        </p:nvPicPr>
        <p:blipFill>
          <a:blip r:embed="rId3"/>
          <a:stretch>
            <a:fillRect/>
          </a:stretch>
        </p:blipFill>
        <p:spPr>
          <a:xfrm>
            <a:off x="1247775" y="4359771"/>
            <a:ext cx="4064000" cy="2225675"/>
          </a:xfrm>
          <a:prstGeom prst="rect">
            <a:avLst/>
          </a:prstGeom>
        </p:spPr>
      </p:pic>
    </p:spTree>
    <p:extLst>
      <p:ext uri="{BB962C8B-B14F-4D97-AF65-F5344CB8AC3E}">
        <p14:creationId xmlns:p14="http://schemas.microsoft.com/office/powerpoint/2010/main" val="3189051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C982B7-A6C1-FDA2-5B70-86AA425095D1}"/>
              </a:ext>
            </a:extLst>
          </p:cNvPr>
          <p:cNvSpPr txBox="1"/>
          <p:nvPr/>
        </p:nvSpPr>
        <p:spPr>
          <a:xfrm>
            <a:off x="1095375" y="182611"/>
            <a:ext cx="10020300" cy="671915"/>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15) Retrieve authorities' contact information: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Name, Organization,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ContactNumber</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FROM Authority;</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078C99CE-E280-FA63-9284-B779F4BC82E0}"/>
              </a:ext>
            </a:extLst>
          </p:cNvPr>
          <p:cNvPicPr>
            <a:picLocks noChangeAspect="1"/>
          </p:cNvPicPr>
          <p:nvPr/>
        </p:nvPicPr>
        <p:blipFill>
          <a:blip r:embed="rId2"/>
          <a:stretch>
            <a:fillRect/>
          </a:stretch>
        </p:blipFill>
        <p:spPr>
          <a:xfrm>
            <a:off x="1612900" y="854526"/>
            <a:ext cx="3175000" cy="2433320"/>
          </a:xfrm>
          <a:prstGeom prst="rect">
            <a:avLst/>
          </a:prstGeom>
        </p:spPr>
      </p:pic>
      <p:sp>
        <p:nvSpPr>
          <p:cNvPr id="6" name="TextBox 5">
            <a:extLst>
              <a:ext uri="{FF2B5EF4-FFF2-40B4-BE49-F238E27FC236}">
                <a16:creationId xmlns:a16="http://schemas.microsoft.com/office/drawing/2014/main" id="{EB90B1DD-F5E1-3F5B-ADE9-A8D740FDB25D}"/>
              </a:ext>
            </a:extLst>
          </p:cNvPr>
          <p:cNvSpPr txBox="1"/>
          <p:nvPr/>
        </p:nvSpPr>
        <p:spPr>
          <a:xfrm>
            <a:off x="1247775" y="3429000"/>
            <a:ext cx="9277350" cy="968278"/>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16) Retrieve emergency response plans for a specific location: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 FROM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EmergencyResponse</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WHERE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 1;</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48F05BD5-980E-B51E-4426-2D2DE0E5DBE2}"/>
              </a:ext>
            </a:extLst>
          </p:cNvPr>
          <p:cNvPicPr>
            <a:picLocks noChangeAspect="1"/>
          </p:cNvPicPr>
          <p:nvPr/>
        </p:nvPicPr>
        <p:blipFill>
          <a:blip r:embed="rId3"/>
          <a:stretch>
            <a:fillRect/>
          </a:stretch>
        </p:blipFill>
        <p:spPr>
          <a:xfrm>
            <a:off x="1727517" y="4538432"/>
            <a:ext cx="3441065" cy="1702435"/>
          </a:xfrm>
          <a:prstGeom prst="rect">
            <a:avLst/>
          </a:prstGeom>
        </p:spPr>
      </p:pic>
    </p:spTree>
    <p:extLst>
      <p:ext uri="{BB962C8B-B14F-4D97-AF65-F5344CB8AC3E}">
        <p14:creationId xmlns:p14="http://schemas.microsoft.com/office/powerpoint/2010/main" val="23581140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8EE2E7-080D-E2CE-C86C-0C3C0F2EBF35}"/>
              </a:ext>
            </a:extLst>
          </p:cNvPr>
          <p:cNvSpPr txBox="1"/>
          <p:nvPr/>
        </p:nvSpPr>
        <p:spPr>
          <a:xfrm>
            <a:off x="1066800" y="192136"/>
            <a:ext cx="10039350" cy="671915"/>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17) Retrieve evacuation </a:t>
            </a:r>
            <a:r>
              <a:rPr lang="en-IN" sz="1800" b="1" kern="100" dirty="0" err="1">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centers</a:t>
            </a: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 with capacity greater than 200:</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 FROM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EvacuationCenter</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WHERE Capacity &gt; 200;</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5627C936-AB5B-2E10-BDD5-98CF7F5BECDD}"/>
              </a:ext>
            </a:extLst>
          </p:cNvPr>
          <p:cNvPicPr>
            <a:picLocks noChangeAspect="1"/>
          </p:cNvPicPr>
          <p:nvPr/>
        </p:nvPicPr>
        <p:blipFill>
          <a:blip r:embed="rId2"/>
          <a:stretch>
            <a:fillRect/>
          </a:stretch>
        </p:blipFill>
        <p:spPr>
          <a:xfrm>
            <a:off x="1524000" y="864051"/>
            <a:ext cx="3476625" cy="2452865"/>
          </a:xfrm>
          <a:prstGeom prst="rect">
            <a:avLst/>
          </a:prstGeom>
        </p:spPr>
      </p:pic>
      <p:sp>
        <p:nvSpPr>
          <p:cNvPr id="6" name="TextBox 5">
            <a:extLst>
              <a:ext uri="{FF2B5EF4-FFF2-40B4-BE49-F238E27FC236}">
                <a16:creationId xmlns:a16="http://schemas.microsoft.com/office/drawing/2014/main" id="{B9A8D19D-DEAF-7DCE-77AB-19939D3A3CC4}"/>
              </a:ext>
            </a:extLst>
          </p:cNvPr>
          <p:cNvSpPr txBox="1"/>
          <p:nvPr/>
        </p:nvSpPr>
        <p:spPr>
          <a:xfrm>
            <a:off x="1066800" y="3316916"/>
            <a:ext cx="9906000" cy="1561005"/>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18) Retrieve recent emergency response logs for a specific location: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 FROM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EmergencyResponseLog</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WHERE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 1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ORDER BY Date DESC, Time DESC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LIMIT 10;</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717C84A8-5655-A128-76E9-802D28911F32}"/>
              </a:ext>
            </a:extLst>
          </p:cNvPr>
          <p:cNvPicPr>
            <a:picLocks noChangeAspect="1"/>
          </p:cNvPicPr>
          <p:nvPr/>
        </p:nvPicPr>
        <p:blipFill>
          <a:blip r:embed="rId3"/>
          <a:stretch>
            <a:fillRect/>
          </a:stretch>
        </p:blipFill>
        <p:spPr>
          <a:xfrm>
            <a:off x="1619250" y="4914492"/>
            <a:ext cx="3381375" cy="1710578"/>
          </a:xfrm>
          <a:prstGeom prst="rect">
            <a:avLst/>
          </a:prstGeom>
        </p:spPr>
      </p:pic>
    </p:spTree>
    <p:extLst>
      <p:ext uri="{BB962C8B-B14F-4D97-AF65-F5344CB8AC3E}">
        <p14:creationId xmlns:p14="http://schemas.microsoft.com/office/powerpoint/2010/main" val="21861505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1DDC56-07A1-1A5C-017D-CA223292CBC4}"/>
              </a:ext>
            </a:extLst>
          </p:cNvPr>
          <p:cNvSpPr txBox="1"/>
          <p:nvPr/>
        </p:nvSpPr>
        <p:spPr>
          <a:xfrm>
            <a:off x="1095375" y="268336"/>
            <a:ext cx="9648825" cy="968278"/>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19) Retrieve flood data for a specific date: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 FROM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FloodData</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WHERE Date = '2022-01-01';</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AADE9A46-AF77-78DE-A9F8-F318D48D9561}"/>
              </a:ext>
            </a:extLst>
          </p:cNvPr>
          <p:cNvPicPr>
            <a:picLocks noChangeAspect="1"/>
          </p:cNvPicPr>
          <p:nvPr/>
        </p:nvPicPr>
        <p:blipFill>
          <a:blip r:embed="rId2"/>
          <a:stretch>
            <a:fillRect/>
          </a:stretch>
        </p:blipFill>
        <p:spPr>
          <a:xfrm>
            <a:off x="1539875" y="1236614"/>
            <a:ext cx="3708400" cy="1781810"/>
          </a:xfrm>
          <a:prstGeom prst="rect">
            <a:avLst/>
          </a:prstGeom>
        </p:spPr>
      </p:pic>
      <p:sp>
        <p:nvSpPr>
          <p:cNvPr id="6" name="TextBox 5">
            <a:extLst>
              <a:ext uri="{FF2B5EF4-FFF2-40B4-BE49-F238E27FC236}">
                <a16:creationId xmlns:a16="http://schemas.microsoft.com/office/drawing/2014/main" id="{BE15810C-CB1F-4045-B98E-AECA0EEA3D42}"/>
              </a:ext>
            </a:extLst>
          </p:cNvPr>
          <p:cNvSpPr txBox="1"/>
          <p:nvPr/>
        </p:nvSpPr>
        <p:spPr>
          <a:xfrm>
            <a:off x="1187449" y="3202036"/>
            <a:ext cx="9280525" cy="671915"/>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20) Calculate the total duration of floods: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SUM(Duration) AS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TotalDuration</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FROM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FloodData</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B0CA8E1F-98B0-D033-2A50-9CDAE8ED71C4}"/>
              </a:ext>
            </a:extLst>
          </p:cNvPr>
          <p:cNvPicPr>
            <a:picLocks noChangeAspect="1"/>
          </p:cNvPicPr>
          <p:nvPr/>
        </p:nvPicPr>
        <p:blipFill>
          <a:blip r:embed="rId3"/>
          <a:stretch>
            <a:fillRect/>
          </a:stretch>
        </p:blipFill>
        <p:spPr>
          <a:xfrm>
            <a:off x="1589087" y="4057563"/>
            <a:ext cx="4330700" cy="2095500"/>
          </a:xfrm>
          <a:prstGeom prst="rect">
            <a:avLst/>
          </a:prstGeom>
        </p:spPr>
      </p:pic>
    </p:spTree>
    <p:extLst>
      <p:ext uri="{BB962C8B-B14F-4D97-AF65-F5344CB8AC3E}">
        <p14:creationId xmlns:p14="http://schemas.microsoft.com/office/powerpoint/2010/main" val="38611414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4EFD-38F9-AB76-3EDA-5A9F89908983}"/>
              </a:ext>
            </a:extLst>
          </p:cNvPr>
          <p:cNvSpPr txBox="1"/>
          <p:nvPr/>
        </p:nvSpPr>
        <p:spPr>
          <a:xfrm>
            <a:off x="1323974" y="177304"/>
            <a:ext cx="9705975" cy="671915"/>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21) Retrieve all early warning alerts with high alert levels: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 FROM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EarlyWarningAlert</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WHERE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AlertLevel</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 'High';</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5CAF5692-E6C6-2B96-5422-6982DE7AC7D6}"/>
              </a:ext>
            </a:extLst>
          </p:cNvPr>
          <p:cNvPicPr>
            <a:picLocks noChangeAspect="1"/>
          </p:cNvPicPr>
          <p:nvPr/>
        </p:nvPicPr>
        <p:blipFill>
          <a:blip r:embed="rId2"/>
          <a:stretch>
            <a:fillRect/>
          </a:stretch>
        </p:blipFill>
        <p:spPr>
          <a:xfrm>
            <a:off x="1794192" y="1027430"/>
            <a:ext cx="3098165" cy="2098040"/>
          </a:xfrm>
          <a:prstGeom prst="rect">
            <a:avLst/>
          </a:prstGeom>
        </p:spPr>
      </p:pic>
      <p:sp>
        <p:nvSpPr>
          <p:cNvPr id="6" name="TextBox 5">
            <a:extLst>
              <a:ext uri="{FF2B5EF4-FFF2-40B4-BE49-F238E27FC236}">
                <a16:creationId xmlns:a16="http://schemas.microsoft.com/office/drawing/2014/main" id="{A41272BE-37DB-8A10-F306-2AEC946CD155}"/>
              </a:ext>
            </a:extLst>
          </p:cNvPr>
          <p:cNvSpPr txBox="1"/>
          <p:nvPr/>
        </p:nvSpPr>
        <p:spPr>
          <a:xfrm>
            <a:off x="1323973" y="3229523"/>
            <a:ext cx="10020301" cy="1264642"/>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22) Count the number of preventive measures of each type: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MeasureType</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COUNT(*) AS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MeasureCount</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FROM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PreventiveMeasure</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GROUP BY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MeasureType</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F6771C13-BA9E-5394-82C5-01DAF79432EA}"/>
              </a:ext>
            </a:extLst>
          </p:cNvPr>
          <p:cNvPicPr>
            <a:picLocks noChangeAspect="1"/>
          </p:cNvPicPr>
          <p:nvPr/>
        </p:nvPicPr>
        <p:blipFill>
          <a:blip r:embed="rId3"/>
          <a:stretch>
            <a:fillRect/>
          </a:stretch>
        </p:blipFill>
        <p:spPr>
          <a:xfrm>
            <a:off x="1803717" y="4435025"/>
            <a:ext cx="2616835" cy="2311400"/>
          </a:xfrm>
          <a:prstGeom prst="rect">
            <a:avLst/>
          </a:prstGeom>
        </p:spPr>
      </p:pic>
    </p:spTree>
    <p:extLst>
      <p:ext uri="{BB962C8B-B14F-4D97-AF65-F5344CB8AC3E}">
        <p14:creationId xmlns:p14="http://schemas.microsoft.com/office/powerpoint/2010/main" val="19638389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D2C6CB-3225-E639-C46F-33A58AD6198F}"/>
              </a:ext>
            </a:extLst>
          </p:cNvPr>
          <p:cNvSpPr txBox="1"/>
          <p:nvPr/>
        </p:nvSpPr>
        <p:spPr>
          <a:xfrm>
            <a:off x="1076325" y="185741"/>
            <a:ext cx="10001250" cy="1264642"/>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23) Retrieve residents' contact information for a specific region: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Name, Address,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ContactNumber</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FROM Resident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WHERE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IN (SELECT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FROM Location WHERE Region = 'New York');</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50842900-33CA-5911-5917-38EC3AC9A848}"/>
              </a:ext>
            </a:extLst>
          </p:cNvPr>
          <p:cNvPicPr>
            <a:picLocks noChangeAspect="1"/>
          </p:cNvPicPr>
          <p:nvPr/>
        </p:nvPicPr>
        <p:blipFill>
          <a:blip r:embed="rId2"/>
          <a:stretch>
            <a:fillRect/>
          </a:stretch>
        </p:blipFill>
        <p:spPr>
          <a:xfrm>
            <a:off x="1725295" y="1450383"/>
            <a:ext cx="5731510" cy="1835785"/>
          </a:xfrm>
          <a:prstGeom prst="rect">
            <a:avLst/>
          </a:prstGeom>
        </p:spPr>
      </p:pic>
      <p:sp>
        <p:nvSpPr>
          <p:cNvPr id="6" name="TextBox 5">
            <a:extLst>
              <a:ext uri="{FF2B5EF4-FFF2-40B4-BE49-F238E27FC236}">
                <a16:creationId xmlns:a16="http://schemas.microsoft.com/office/drawing/2014/main" id="{825905A6-447D-EE05-E94B-989F7F62502E}"/>
              </a:ext>
            </a:extLst>
          </p:cNvPr>
          <p:cNvSpPr txBox="1"/>
          <p:nvPr/>
        </p:nvSpPr>
        <p:spPr>
          <a:xfrm>
            <a:off x="1247775" y="3429000"/>
            <a:ext cx="9315450" cy="968278"/>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24) Retrieve emergency response plans activated after a specific date: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 FROM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EmergencyResponse</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WHERE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ActivationDate</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&gt; '2022-01-01';</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C61B07A4-92CB-6B71-53CD-C24CB61F0857}"/>
              </a:ext>
            </a:extLst>
          </p:cNvPr>
          <p:cNvPicPr>
            <a:picLocks noChangeAspect="1"/>
          </p:cNvPicPr>
          <p:nvPr/>
        </p:nvPicPr>
        <p:blipFill>
          <a:blip r:embed="rId3"/>
          <a:stretch>
            <a:fillRect/>
          </a:stretch>
        </p:blipFill>
        <p:spPr>
          <a:xfrm>
            <a:off x="1975962" y="4458970"/>
            <a:ext cx="2684938" cy="2288540"/>
          </a:xfrm>
          <a:prstGeom prst="rect">
            <a:avLst/>
          </a:prstGeom>
        </p:spPr>
      </p:pic>
    </p:spTree>
    <p:extLst>
      <p:ext uri="{BB962C8B-B14F-4D97-AF65-F5344CB8AC3E}">
        <p14:creationId xmlns:p14="http://schemas.microsoft.com/office/powerpoint/2010/main" val="38221640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9625E4-86B2-4FBF-9E4D-870278FE05C0}"/>
              </a:ext>
            </a:extLst>
          </p:cNvPr>
          <p:cNvSpPr txBox="1"/>
          <p:nvPr/>
        </p:nvSpPr>
        <p:spPr>
          <a:xfrm>
            <a:off x="1190625" y="300041"/>
            <a:ext cx="10153650" cy="1561005"/>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25) Retrieve evacuation </a:t>
            </a:r>
            <a:r>
              <a:rPr lang="en-IN" sz="1800" b="1" kern="100" dirty="0" err="1">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centers</a:t>
            </a: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 with capacity greater than 300 and located in low elevation areas: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 FROM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EvacuationCenter</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WHERE Capacity &gt; 300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AND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IN (SELECT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FROM Location WHERE Elevation &lt; 15);</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28B1E894-BE96-7786-724E-534653065B7E}"/>
              </a:ext>
            </a:extLst>
          </p:cNvPr>
          <p:cNvPicPr>
            <a:picLocks noChangeAspect="1"/>
          </p:cNvPicPr>
          <p:nvPr/>
        </p:nvPicPr>
        <p:blipFill>
          <a:blip r:embed="rId2"/>
          <a:stretch>
            <a:fillRect/>
          </a:stretch>
        </p:blipFill>
        <p:spPr>
          <a:xfrm>
            <a:off x="1800542" y="1861046"/>
            <a:ext cx="3885565" cy="1669415"/>
          </a:xfrm>
          <a:prstGeom prst="rect">
            <a:avLst/>
          </a:prstGeom>
        </p:spPr>
      </p:pic>
      <p:sp>
        <p:nvSpPr>
          <p:cNvPr id="6" name="TextBox 5">
            <a:extLst>
              <a:ext uri="{FF2B5EF4-FFF2-40B4-BE49-F238E27FC236}">
                <a16:creationId xmlns:a16="http://schemas.microsoft.com/office/drawing/2014/main" id="{2FA9A349-DF27-4110-3AF4-AE6E4D3BEB6F}"/>
              </a:ext>
            </a:extLst>
          </p:cNvPr>
          <p:cNvSpPr txBox="1"/>
          <p:nvPr/>
        </p:nvSpPr>
        <p:spPr>
          <a:xfrm>
            <a:off x="1428749" y="3530461"/>
            <a:ext cx="9772651" cy="1561005"/>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26) Retrieve recent emergency response logs with flood-related details: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 FROM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EmergencyResponseLog</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WHERE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LogDetails</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LIKE '%flood%'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ORDER BY Date DESC, Time DESC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LIMIT 10;</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563FC0E0-2B25-0683-C32F-BEEE1261AD59}"/>
              </a:ext>
            </a:extLst>
          </p:cNvPr>
          <p:cNvPicPr>
            <a:picLocks noChangeAspect="1"/>
          </p:cNvPicPr>
          <p:nvPr/>
        </p:nvPicPr>
        <p:blipFill>
          <a:blip r:embed="rId3"/>
          <a:stretch>
            <a:fillRect/>
          </a:stretch>
        </p:blipFill>
        <p:spPr>
          <a:xfrm>
            <a:off x="1834832" y="5181636"/>
            <a:ext cx="3851275" cy="1579245"/>
          </a:xfrm>
          <a:prstGeom prst="rect">
            <a:avLst/>
          </a:prstGeom>
        </p:spPr>
      </p:pic>
    </p:spTree>
    <p:extLst>
      <p:ext uri="{BB962C8B-B14F-4D97-AF65-F5344CB8AC3E}">
        <p14:creationId xmlns:p14="http://schemas.microsoft.com/office/powerpoint/2010/main" val="33835157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FC7933-0791-E934-2F76-AEE58947AA9E}"/>
              </a:ext>
            </a:extLst>
          </p:cNvPr>
          <p:cNvSpPr txBox="1"/>
          <p:nvPr/>
        </p:nvSpPr>
        <p:spPr>
          <a:xfrm>
            <a:off x="1171574" y="210098"/>
            <a:ext cx="10106025" cy="1264642"/>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27) Retrieve flood data with magnitude greater than 3 and duration more than 24 hours: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 FROM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FloodData</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WHERE Magnitude &gt; 3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AND Duration &gt; 24;</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5C2FF2C0-5A55-1759-EEBA-9BDDE22216F6}"/>
              </a:ext>
            </a:extLst>
          </p:cNvPr>
          <p:cNvPicPr>
            <a:picLocks noChangeAspect="1"/>
          </p:cNvPicPr>
          <p:nvPr/>
        </p:nvPicPr>
        <p:blipFill>
          <a:blip r:embed="rId2"/>
          <a:stretch>
            <a:fillRect/>
          </a:stretch>
        </p:blipFill>
        <p:spPr>
          <a:xfrm>
            <a:off x="1668780" y="1474740"/>
            <a:ext cx="2827020" cy="2285906"/>
          </a:xfrm>
          <a:prstGeom prst="rect">
            <a:avLst/>
          </a:prstGeom>
        </p:spPr>
      </p:pic>
      <p:sp>
        <p:nvSpPr>
          <p:cNvPr id="6" name="TextBox 5">
            <a:extLst>
              <a:ext uri="{FF2B5EF4-FFF2-40B4-BE49-F238E27FC236}">
                <a16:creationId xmlns:a16="http://schemas.microsoft.com/office/drawing/2014/main" id="{D8A8703D-A2A5-2350-213D-D707655DB1EE}"/>
              </a:ext>
            </a:extLst>
          </p:cNvPr>
          <p:cNvSpPr txBox="1"/>
          <p:nvPr/>
        </p:nvSpPr>
        <p:spPr>
          <a:xfrm>
            <a:off x="1171574" y="3761192"/>
            <a:ext cx="10296525" cy="968278"/>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28) Retrieve preventive measures implemented after a specific date: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 FROM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PreventiveMeasure</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WHERE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ImplementationDate</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&gt; '2022-01-01';</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E3C8DE2F-306B-3535-6152-03EA1B174CFD}"/>
              </a:ext>
            </a:extLst>
          </p:cNvPr>
          <p:cNvPicPr>
            <a:picLocks noChangeAspect="1"/>
          </p:cNvPicPr>
          <p:nvPr/>
        </p:nvPicPr>
        <p:blipFill>
          <a:blip r:embed="rId3"/>
          <a:stretch>
            <a:fillRect/>
          </a:stretch>
        </p:blipFill>
        <p:spPr>
          <a:xfrm>
            <a:off x="1668779" y="4729470"/>
            <a:ext cx="2931795" cy="2056274"/>
          </a:xfrm>
          <a:prstGeom prst="rect">
            <a:avLst/>
          </a:prstGeom>
        </p:spPr>
      </p:pic>
    </p:spTree>
    <p:extLst>
      <p:ext uri="{BB962C8B-B14F-4D97-AF65-F5344CB8AC3E}">
        <p14:creationId xmlns:p14="http://schemas.microsoft.com/office/powerpoint/2010/main" val="26150961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048482-E0E5-3995-A587-09B57F18F6F4}"/>
              </a:ext>
            </a:extLst>
          </p:cNvPr>
          <p:cNvSpPr txBox="1"/>
          <p:nvPr/>
        </p:nvSpPr>
        <p:spPr>
          <a:xfrm>
            <a:off x="1066799" y="133898"/>
            <a:ext cx="10277475" cy="968278"/>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29) Retrieve residents' contact information for low elevation areas: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 FROM Resident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WHERE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IN (SELECT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FROM Location WHERE Elevation &lt; 15);</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AB0844D8-1AA5-A4E1-F196-57E7489E5698}"/>
              </a:ext>
            </a:extLst>
          </p:cNvPr>
          <p:cNvPicPr>
            <a:picLocks noChangeAspect="1"/>
          </p:cNvPicPr>
          <p:nvPr/>
        </p:nvPicPr>
        <p:blipFill>
          <a:blip r:embed="rId2"/>
          <a:stretch>
            <a:fillRect/>
          </a:stretch>
        </p:blipFill>
        <p:spPr>
          <a:xfrm>
            <a:off x="1671002" y="1102176"/>
            <a:ext cx="4068445" cy="2077720"/>
          </a:xfrm>
          <a:prstGeom prst="rect">
            <a:avLst/>
          </a:prstGeom>
        </p:spPr>
      </p:pic>
      <p:sp>
        <p:nvSpPr>
          <p:cNvPr id="6" name="TextBox 5">
            <a:extLst>
              <a:ext uri="{FF2B5EF4-FFF2-40B4-BE49-F238E27FC236}">
                <a16:creationId xmlns:a16="http://schemas.microsoft.com/office/drawing/2014/main" id="{6BC35ED4-2D79-87D7-7704-55D3ACC457B3}"/>
              </a:ext>
            </a:extLst>
          </p:cNvPr>
          <p:cNvSpPr txBox="1"/>
          <p:nvPr/>
        </p:nvSpPr>
        <p:spPr>
          <a:xfrm>
            <a:off x="1333499" y="3247485"/>
            <a:ext cx="10277475" cy="1857368"/>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30) Retrieve authorities responsible for issuing high alert early warning alerts: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 FROM Authority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WHERE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IN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SELECT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FROM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EarlyWarningAlert</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WHERE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AlertLevel</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 'High'</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D70B5200-F561-6241-89BE-C6FEE4BD4927}"/>
              </a:ext>
            </a:extLst>
          </p:cNvPr>
          <p:cNvPicPr>
            <a:picLocks noChangeAspect="1"/>
          </p:cNvPicPr>
          <p:nvPr/>
        </p:nvPicPr>
        <p:blipFill>
          <a:blip r:embed="rId3"/>
          <a:stretch>
            <a:fillRect/>
          </a:stretch>
        </p:blipFill>
        <p:spPr>
          <a:xfrm>
            <a:off x="4991099" y="3962400"/>
            <a:ext cx="4143149" cy="2495550"/>
          </a:xfrm>
          <a:prstGeom prst="rect">
            <a:avLst/>
          </a:prstGeom>
        </p:spPr>
      </p:pic>
    </p:spTree>
    <p:extLst>
      <p:ext uri="{BB962C8B-B14F-4D97-AF65-F5344CB8AC3E}">
        <p14:creationId xmlns:p14="http://schemas.microsoft.com/office/powerpoint/2010/main" val="1269941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9C8F0B-3A55-0D34-FEB6-AFAAF5F67EFF}"/>
              </a:ext>
            </a:extLst>
          </p:cNvPr>
          <p:cNvSpPr txBox="1"/>
          <p:nvPr/>
        </p:nvSpPr>
        <p:spPr>
          <a:xfrm>
            <a:off x="923026" y="25360"/>
            <a:ext cx="6493534" cy="7017306"/>
          </a:xfrm>
          <a:prstGeom prst="rect">
            <a:avLst/>
          </a:prstGeom>
          <a:noFill/>
        </p:spPr>
        <p:txBody>
          <a:bodyPr wrap="square">
            <a:spAutoFit/>
          </a:bodyPr>
          <a:lstStyle/>
          <a:p>
            <a:pPr marL="88900"/>
            <a:r>
              <a:rPr lang="en-US" sz="1800" dirty="0">
                <a:effectLst/>
                <a:latin typeface="Times New Roman" panose="02020603050405020304" pitchFamily="18" charset="0"/>
                <a:ea typeface="Calibri" panose="020F0502020204030204" pitchFamily="34" charset="0"/>
              </a:rPr>
              <a:t> 3. </a:t>
            </a:r>
            <a:r>
              <a:rPr lang="en-US" sz="1800" b="1" dirty="0" err="1">
                <a:effectLst/>
                <a:latin typeface="Times New Roman" panose="02020603050405020304" pitchFamily="18" charset="0"/>
                <a:ea typeface="Calibri" panose="020F0502020204030204" pitchFamily="34" charset="0"/>
              </a:rPr>
              <a:t>EarlyWarningAlert</a:t>
            </a:r>
            <a:r>
              <a:rPr lang="en-US" sz="1800" b="1" dirty="0">
                <a:effectLst/>
                <a:latin typeface="Times New Roman" panose="02020603050405020304" pitchFamily="18" charset="0"/>
                <a:ea typeface="Calibri" panose="020F0502020204030204" pitchFamily="34" charset="0"/>
              </a:rPr>
              <a:t>:</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a:t>
            </a:r>
            <a:r>
              <a:rPr lang="en-US" sz="1800" dirty="0" err="1">
                <a:effectLst/>
                <a:latin typeface="Times New Roman" panose="02020603050405020304" pitchFamily="18" charset="0"/>
                <a:ea typeface="Calibri" panose="020F0502020204030204" pitchFamily="34" charset="0"/>
              </a:rPr>
              <a:t>AlertID</a:t>
            </a:r>
            <a:r>
              <a:rPr lang="en-US" sz="1800" dirty="0">
                <a:effectLst/>
                <a:latin typeface="Times New Roman" panose="02020603050405020304" pitchFamily="18" charset="0"/>
                <a:ea typeface="Calibri" panose="020F0502020204030204" pitchFamily="34" charset="0"/>
              </a:rPr>
              <a:t> (Primary Key)</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a:t>
            </a:r>
            <a:r>
              <a:rPr lang="en-US" sz="1800" dirty="0" err="1">
                <a:effectLst/>
                <a:latin typeface="Times New Roman" panose="02020603050405020304" pitchFamily="18" charset="0"/>
                <a:ea typeface="Calibri" panose="020F0502020204030204" pitchFamily="34" charset="0"/>
              </a:rPr>
              <a:t>LocationID</a:t>
            </a:r>
            <a:r>
              <a:rPr lang="en-US" sz="1800" dirty="0">
                <a:effectLst/>
                <a:latin typeface="Times New Roman" panose="02020603050405020304" pitchFamily="18" charset="0"/>
                <a:ea typeface="Calibri" panose="020F0502020204030204" pitchFamily="34" charset="0"/>
              </a:rPr>
              <a:t> (Foreign Key referencing </a:t>
            </a:r>
            <a:r>
              <a:rPr lang="en-US" sz="1800" dirty="0" err="1">
                <a:effectLst/>
                <a:latin typeface="Times New Roman" panose="02020603050405020304" pitchFamily="18" charset="0"/>
                <a:ea typeface="Calibri" panose="020F0502020204030204" pitchFamily="34" charset="0"/>
              </a:rPr>
              <a:t>Location.LocationID</a:t>
            </a:r>
            <a:r>
              <a:rPr lang="en-US" sz="1800" dirty="0">
                <a:effectLst/>
                <a:latin typeface="Times New Roman" panose="02020603050405020304" pitchFamily="18" charset="0"/>
                <a:ea typeface="Calibri" panose="020F0502020204030204" pitchFamily="34" charset="0"/>
              </a:rPr>
              <a:t>)</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a:t>
            </a:r>
            <a:r>
              <a:rPr lang="en-US" sz="1800" dirty="0" err="1">
                <a:effectLst/>
                <a:latin typeface="Times New Roman" panose="02020603050405020304" pitchFamily="18" charset="0"/>
                <a:ea typeface="Calibri" panose="020F0502020204030204" pitchFamily="34" charset="0"/>
              </a:rPr>
              <a:t>DateIssued</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a:t>
            </a:r>
            <a:r>
              <a:rPr lang="en-US" sz="1800" dirty="0" err="1">
                <a:effectLst/>
                <a:latin typeface="Times New Roman" panose="02020603050405020304" pitchFamily="18" charset="0"/>
                <a:ea typeface="Calibri" panose="020F0502020204030204" pitchFamily="34" charset="0"/>
              </a:rPr>
              <a:t>AlertLevel</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a:t>
            </a:r>
            <a:r>
              <a:rPr lang="en-US" sz="1800" dirty="0" err="1">
                <a:effectLst/>
                <a:latin typeface="Times New Roman" panose="02020603050405020304" pitchFamily="18" charset="0"/>
                <a:ea typeface="Calibri" panose="020F0502020204030204" pitchFamily="34" charset="0"/>
              </a:rPr>
              <a:t>RecommendedActions</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4. </a:t>
            </a:r>
            <a:r>
              <a:rPr lang="en-US" sz="1800" b="1" dirty="0" err="1">
                <a:effectLst/>
                <a:latin typeface="Times New Roman" panose="02020603050405020304" pitchFamily="18" charset="0"/>
                <a:ea typeface="Calibri" panose="020F0502020204030204" pitchFamily="34" charset="0"/>
              </a:rPr>
              <a:t>PreventiveMeasure</a:t>
            </a:r>
            <a:r>
              <a:rPr lang="en-US" sz="1800" b="1" dirty="0">
                <a:effectLst/>
                <a:latin typeface="Times New Roman" panose="02020603050405020304" pitchFamily="18" charset="0"/>
                <a:ea typeface="Calibri" panose="020F0502020204030204" pitchFamily="34" charset="0"/>
              </a:rPr>
              <a:t>:</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a:t>
            </a:r>
            <a:r>
              <a:rPr lang="en-US" sz="1800" dirty="0" err="1">
                <a:effectLst/>
                <a:latin typeface="Times New Roman" panose="02020603050405020304" pitchFamily="18" charset="0"/>
                <a:ea typeface="Calibri" panose="020F0502020204030204" pitchFamily="34" charset="0"/>
              </a:rPr>
              <a:t>MeasureID</a:t>
            </a:r>
            <a:r>
              <a:rPr lang="en-US" sz="1800" dirty="0">
                <a:effectLst/>
                <a:latin typeface="Times New Roman" panose="02020603050405020304" pitchFamily="18" charset="0"/>
                <a:ea typeface="Calibri" panose="020F0502020204030204" pitchFamily="34" charset="0"/>
              </a:rPr>
              <a:t> (Primary Key)</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a:t>
            </a:r>
            <a:r>
              <a:rPr lang="en-US" sz="1800" dirty="0" err="1">
                <a:effectLst/>
                <a:latin typeface="Times New Roman" panose="02020603050405020304" pitchFamily="18" charset="0"/>
                <a:ea typeface="Calibri" panose="020F0502020204030204" pitchFamily="34" charset="0"/>
              </a:rPr>
              <a:t>LocationID</a:t>
            </a:r>
            <a:r>
              <a:rPr lang="en-US" sz="1800" dirty="0">
                <a:effectLst/>
                <a:latin typeface="Times New Roman" panose="02020603050405020304" pitchFamily="18" charset="0"/>
                <a:ea typeface="Calibri" panose="020F0502020204030204" pitchFamily="34" charset="0"/>
              </a:rPr>
              <a:t> (Foreign Key referencing </a:t>
            </a:r>
            <a:r>
              <a:rPr lang="en-US" sz="1800" dirty="0" err="1">
                <a:effectLst/>
                <a:latin typeface="Times New Roman" panose="02020603050405020304" pitchFamily="18" charset="0"/>
                <a:ea typeface="Calibri" panose="020F0502020204030204" pitchFamily="34" charset="0"/>
              </a:rPr>
              <a:t>Location.LocationID</a:t>
            </a:r>
            <a:r>
              <a:rPr lang="en-US" sz="1800" dirty="0">
                <a:effectLst/>
                <a:latin typeface="Times New Roman" panose="02020603050405020304" pitchFamily="18" charset="0"/>
                <a:ea typeface="Calibri" panose="020F0502020204030204" pitchFamily="34" charset="0"/>
              </a:rPr>
              <a:t>)</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a:t>
            </a:r>
            <a:r>
              <a:rPr lang="en-US" sz="1800" dirty="0" err="1">
                <a:effectLst/>
                <a:latin typeface="Times New Roman" panose="02020603050405020304" pitchFamily="18" charset="0"/>
                <a:ea typeface="Calibri" panose="020F0502020204030204" pitchFamily="34" charset="0"/>
              </a:rPr>
              <a:t>MeasureType</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Description</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a:t>
            </a:r>
            <a:r>
              <a:rPr lang="en-US" sz="1800" dirty="0" err="1">
                <a:effectLst/>
                <a:latin typeface="Times New Roman" panose="02020603050405020304" pitchFamily="18" charset="0"/>
                <a:ea typeface="Calibri" panose="020F0502020204030204" pitchFamily="34" charset="0"/>
              </a:rPr>
              <a:t>ImplementationDate</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5. </a:t>
            </a:r>
            <a:r>
              <a:rPr lang="en-US" sz="1800" b="1" dirty="0">
                <a:effectLst/>
                <a:latin typeface="Times New Roman" panose="02020603050405020304" pitchFamily="18" charset="0"/>
                <a:ea typeface="Calibri" panose="020F0502020204030204" pitchFamily="34" charset="0"/>
              </a:rPr>
              <a:t>Resident:</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a:t>
            </a:r>
            <a:r>
              <a:rPr lang="en-US" sz="1800" dirty="0" err="1">
                <a:effectLst/>
                <a:latin typeface="Times New Roman" panose="02020603050405020304" pitchFamily="18" charset="0"/>
                <a:ea typeface="Calibri" panose="020F0502020204030204" pitchFamily="34" charset="0"/>
              </a:rPr>
              <a:t>ResidentID</a:t>
            </a:r>
            <a:r>
              <a:rPr lang="en-US" sz="1800" dirty="0">
                <a:effectLst/>
                <a:latin typeface="Times New Roman" panose="02020603050405020304" pitchFamily="18" charset="0"/>
                <a:ea typeface="Calibri" panose="020F0502020204030204" pitchFamily="34" charset="0"/>
              </a:rPr>
              <a:t> (Primary Key)</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Name</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Address</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a:t>
            </a:r>
            <a:r>
              <a:rPr lang="en-US" sz="1800" dirty="0" err="1">
                <a:effectLst/>
                <a:latin typeface="Times New Roman" panose="02020603050405020304" pitchFamily="18" charset="0"/>
                <a:ea typeface="Calibri" panose="020F0502020204030204" pitchFamily="34" charset="0"/>
              </a:rPr>
              <a:t>ContactNumber</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a:t>
            </a:r>
            <a:r>
              <a:rPr lang="en-US" sz="1800" dirty="0" err="1">
                <a:effectLst/>
                <a:latin typeface="Times New Roman" panose="02020603050405020304" pitchFamily="18" charset="0"/>
                <a:ea typeface="Calibri" panose="020F0502020204030204" pitchFamily="34" charset="0"/>
              </a:rPr>
              <a:t>LocationID</a:t>
            </a:r>
            <a:r>
              <a:rPr lang="en-US" sz="1800" dirty="0">
                <a:effectLst/>
                <a:latin typeface="Times New Roman" panose="02020603050405020304" pitchFamily="18" charset="0"/>
                <a:ea typeface="Calibri" panose="020F0502020204030204" pitchFamily="34" charset="0"/>
              </a:rPr>
              <a:t> (Foreign Key referencing </a:t>
            </a:r>
            <a:r>
              <a:rPr lang="en-US" sz="1800" dirty="0" err="1">
                <a:effectLst/>
                <a:latin typeface="Times New Roman" panose="02020603050405020304" pitchFamily="18" charset="0"/>
                <a:ea typeface="Calibri" panose="020F0502020204030204" pitchFamily="34" charset="0"/>
              </a:rPr>
              <a:t>Location.LocationID</a:t>
            </a:r>
            <a:r>
              <a:rPr lang="en-US" sz="1800" dirty="0">
                <a:effectLst/>
                <a:latin typeface="Times New Roman" panose="02020603050405020304" pitchFamily="18" charset="0"/>
                <a:ea typeface="Calibri" panose="020F0502020204030204" pitchFamily="34" charset="0"/>
              </a:rPr>
              <a:t>)</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6. </a:t>
            </a:r>
            <a:r>
              <a:rPr lang="en-US" sz="1800" b="1" dirty="0">
                <a:effectLst/>
                <a:latin typeface="Times New Roman" panose="02020603050405020304" pitchFamily="18" charset="0"/>
                <a:ea typeface="Calibri" panose="020F0502020204030204" pitchFamily="34" charset="0"/>
              </a:rPr>
              <a:t>Authority:</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a:t>
            </a:r>
            <a:r>
              <a:rPr lang="en-US" sz="1800" dirty="0" err="1">
                <a:effectLst/>
                <a:latin typeface="Times New Roman" panose="02020603050405020304" pitchFamily="18" charset="0"/>
                <a:ea typeface="Calibri" panose="020F0502020204030204" pitchFamily="34" charset="0"/>
              </a:rPr>
              <a:t>AuthorityID</a:t>
            </a:r>
            <a:r>
              <a:rPr lang="en-US" sz="1800" dirty="0">
                <a:effectLst/>
                <a:latin typeface="Times New Roman" panose="02020603050405020304" pitchFamily="18" charset="0"/>
                <a:ea typeface="Calibri" panose="020F0502020204030204" pitchFamily="34" charset="0"/>
              </a:rPr>
              <a:t> (Primary Key)</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Name</a:t>
            </a:r>
            <a:endParaRPr lang="en-IN" sz="1400" dirty="0">
              <a:effectLst/>
              <a:latin typeface="Calibri" panose="020F0502020204030204" pitchFamily="34" charset="0"/>
              <a:ea typeface="Calibri" panose="020F0502020204030204" pitchFamily="34" charset="0"/>
            </a:endParaRPr>
          </a:p>
          <a:p>
            <a:pPr marL="88900"/>
            <a:endParaRPr lang="en-IN" dirty="0"/>
          </a:p>
        </p:txBody>
      </p:sp>
    </p:spTree>
    <p:extLst>
      <p:ext uri="{BB962C8B-B14F-4D97-AF65-F5344CB8AC3E}">
        <p14:creationId xmlns:p14="http://schemas.microsoft.com/office/powerpoint/2010/main" val="31080432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3CE22D-E8D9-5A58-273D-DAF019383626}"/>
              </a:ext>
            </a:extLst>
          </p:cNvPr>
          <p:cNvSpPr txBox="1"/>
          <p:nvPr/>
        </p:nvSpPr>
        <p:spPr>
          <a:xfrm>
            <a:off x="1133475" y="181523"/>
            <a:ext cx="10115550" cy="1264642"/>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31) Retrieve flood data for a specific location and date range: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 FROM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FloodData</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WHERE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 1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AND Date BETWEEN '2023-01-01' AND '2023-12-31';</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D3CD0747-1B16-A7F2-C0A1-3DF374FC0DB3}"/>
              </a:ext>
            </a:extLst>
          </p:cNvPr>
          <p:cNvPicPr>
            <a:picLocks noChangeAspect="1"/>
          </p:cNvPicPr>
          <p:nvPr/>
        </p:nvPicPr>
        <p:blipFill>
          <a:blip r:embed="rId2"/>
          <a:stretch>
            <a:fillRect/>
          </a:stretch>
        </p:blipFill>
        <p:spPr>
          <a:xfrm>
            <a:off x="1689417" y="1446165"/>
            <a:ext cx="4888865" cy="1786890"/>
          </a:xfrm>
          <a:prstGeom prst="rect">
            <a:avLst/>
          </a:prstGeom>
        </p:spPr>
      </p:pic>
      <p:sp>
        <p:nvSpPr>
          <p:cNvPr id="6" name="TextBox 5">
            <a:extLst>
              <a:ext uri="{FF2B5EF4-FFF2-40B4-BE49-F238E27FC236}">
                <a16:creationId xmlns:a16="http://schemas.microsoft.com/office/drawing/2014/main" id="{7A448774-E7C8-A3A0-A640-89946CC185DF}"/>
              </a:ext>
            </a:extLst>
          </p:cNvPr>
          <p:cNvSpPr txBox="1"/>
          <p:nvPr/>
        </p:nvSpPr>
        <p:spPr>
          <a:xfrm>
            <a:off x="1371599" y="3233055"/>
            <a:ext cx="10391775" cy="671915"/>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32) Retrieve the highest magnitude flood recorded:</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MAX(Magnitude) AS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HighestMagnitude</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FROM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FloodData</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BB7E59C1-AC5A-8CCC-71EC-D8B536821510}"/>
              </a:ext>
            </a:extLst>
          </p:cNvPr>
          <p:cNvPicPr>
            <a:picLocks noChangeAspect="1"/>
          </p:cNvPicPr>
          <p:nvPr/>
        </p:nvPicPr>
        <p:blipFill>
          <a:blip r:embed="rId3"/>
          <a:stretch>
            <a:fillRect/>
          </a:stretch>
        </p:blipFill>
        <p:spPr>
          <a:xfrm>
            <a:off x="1797049" y="4168775"/>
            <a:ext cx="4673600" cy="2330450"/>
          </a:xfrm>
          <a:prstGeom prst="rect">
            <a:avLst/>
          </a:prstGeom>
        </p:spPr>
      </p:pic>
    </p:spTree>
    <p:extLst>
      <p:ext uri="{BB962C8B-B14F-4D97-AF65-F5344CB8AC3E}">
        <p14:creationId xmlns:p14="http://schemas.microsoft.com/office/powerpoint/2010/main" val="19532108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7D93B2-4849-DCB7-FAD9-5EEA9612F9C2}"/>
              </a:ext>
            </a:extLst>
          </p:cNvPr>
          <p:cNvSpPr txBox="1"/>
          <p:nvPr/>
        </p:nvSpPr>
        <p:spPr>
          <a:xfrm>
            <a:off x="933449" y="76748"/>
            <a:ext cx="10525125" cy="968278"/>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33) Retrieve preventive measures with implementation dates within the last year:</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 FROM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PreventiveMeasure</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WHERE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ImplementationDate</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&gt;= DATE_SUB(CURDATE(), INTERVAL 1 YEAR);</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C125ECD0-1231-8249-A1AE-FAD9DE6E4C1A}"/>
              </a:ext>
            </a:extLst>
          </p:cNvPr>
          <p:cNvPicPr>
            <a:picLocks noChangeAspect="1"/>
          </p:cNvPicPr>
          <p:nvPr/>
        </p:nvPicPr>
        <p:blipFill>
          <a:blip r:embed="rId2"/>
          <a:stretch>
            <a:fillRect/>
          </a:stretch>
        </p:blipFill>
        <p:spPr>
          <a:xfrm>
            <a:off x="1530350" y="1045026"/>
            <a:ext cx="4902200" cy="2406650"/>
          </a:xfrm>
          <a:prstGeom prst="rect">
            <a:avLst/>
          </a:prstGeom>
        </p:spPr>
      </p:pic>
      <p:sp>
        <p:nvSpPr>
          <p:cNvPr id="6" name="TextBox 5">
            <a:extLst>
              <a:ext uri="{FF2B5EF4-FFF2-40B4-BE49-F238E27FC236}">
                <a16:creationId xmlns:a16="http://schemas.microsoft.com/office/drawing/2014/main" id="{AB89E4EA-1696-313C-1E4E-7A38A35E8CE4}"/>
              </a:ext>
            </a:extLst>
          </p:cNvPr>
          <p:cNvSpPr txBox="1"/>
          <p:nvPr/>
        </p:nvSpPr>
        <p:spPr>
          <a:xfrm>
            <a:off x="1304924" y="3429000"/>
            <a:ext cx="10153649" cy="1561005"/>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34) Retrieve residents' contact information for regions with flood occurrences: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DISTINCT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r.Name</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r.Address</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r.ContactNumber</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FROM Resident r</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JOIN Location l ON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r.LocationID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l.LocationID</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JOIN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FloodData</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f ON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f.LocationID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8C012CBF-AA7D-71E2-E76C-1CFC5A6CF150}"/>
              </a:ext>
            </a:extLst>
          </p:cNvPr>
          <p:cNvPicPr>
            <a:picLocks noChangeAspect="1"/>
          </p:cNvPicPr>
          <p:nvPr/>
        </p:nvPicPr>
        <p:blipFill>
          <a:blip r:embed="rId3"/>
          <a:stretch>
            <a:fillRect/>
          </a:stretch>
        </p:blipFill>
        <p:spPr>
          <a:xfrm>
            <a:off x="7514590" y="3909147"/>
            <a:ext cx="3220720" cy="2872105"/>
          </a:xfrm>
          <a:prstGeom prst="rect">
            <a:avLst/>
          </a:prstGeom>
        </p:spPr>
      </p:pic>
    </p:spTree>
    <p:extLst>
      <p:ext uri="{BB962C8B-B14F-4D97-AF65-F5344CB8AC3E}">
        <p14:creationId xmlns:p14="http://schemas.microsoft.com/office/powerpoint/2010/main" val="4850883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BA38B4-A0F0-BBD1-2E25-0972E4709C19}"/>
              </a:ext>
            </a:extLst>
          </p:cNvPr>
          <p:cNvSpPr txBox="1"/>
          <p:nvPr/>
        </p:nvSpPr>
        <p:spPr>
          <a:xfrm>
            <a:off x="1000124" y="186829"/>
            <a:ext cx="10182225" cy="1264642"/>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 35) Count the number of floods per year:</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YEAR(Date) AS Year, COUNT(*) AS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FloodCount</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FROM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FloodData</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GROUP BY YEAR(Date);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BB69E4BC-B1F7-BA8B-413A-4202D7087362}"/>
              </a:ext>
            </a:extLst>
          </p:cNvPr>
          <p:cNvPicPr>
            <a:picLocks noChangeAspect="1"/>
          </p:cNvPicPr>
          <p:nvPr/>
        </p:nvPicPr>
        <p:blipFill>
          <a:blip r:embed="rId2"/>
          <a:stretch>
            <a:fillRect/>
          </a:stretch>
        </p:blipFill>
        <p:spPr>
          <a:xfrm>
            <a:off x="1428750" y="1451471"/>
            <a:ext cx="4876800" cy="2362200"/>
          </a:xfrm>
          <a:prstGeom prst="rect">
            <a:avLst/>
          </a:prstGeom>
        </p:spPr>
      </p:pic>
      <p:sp>
        <p:nvSpPr>
          <p:cNvPr id="6" name="TextBox 5">
            <a:extLst>
              <a:ext uri="{FF2B5EF4-FFF2-40B4-BE49-F238E27FC236}">
                <a16:creationId xmlns:a16="http://schemas.microsoft.com/office/drawing/2014/main" id="{0F158F0E-EC35-3FA6-D7F1-C299113469C7}"/>
              </a:ext>
            </a:extLst>
          </p:cNvPr>
          <p:cNvSpPr txBox="1"/>
          <p:nvPr/>
        </p:nvSpPr>
        <p:spPr>
          <a:xfrm>
            <a:off x="1000123" y="3723735"/>
            <a:ext cx="10648951" cy="1857368"/>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36) Retrieve authorities for regions with flood occurrences and high alert levels: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DISTINCT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a.Name</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a.Organization</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FROM Authority a</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JOIN Location l ON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a.LocationID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l.LocationID</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JOIN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EarlyWarningAlert</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e ON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e.LocationID</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WHERE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e.AlertLevel</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 'High';</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62C3F96A-CFE1-BBFA-9C1F-FBD778A87DB4}"/>
              </a:ext>
            </a:extLst>
          </p:cNvPr>
          <p:cNvPicPr>
            <a:picLocks noChangeAspect="1"/>
          </p:cNvPicPr>
          <p:nvPr/>
        </p:nvPicPr>
        <p:blipFill>
          <a:blip r:embed="rId3"/>
          <a:stretch>
            <a:fillRect/>
          </a:stretch>
        </p:blipFill>
        <p:spPr>
          <a:xfrm>
            <a:off x="7124882" y="4194671"/>
            <a:ext cx="4066995" cy="2362200"/>
          </a:xfrm>
          <a:prstGeom prst="rect">
            <a:avLst/>
          </a:prstGeom>
        </p:spPr>
      </p:pic>
    </p:spTree>
    <p:extLst>
      <p:ext uri="{BB962C8B-B14F-4D97-AF65-F5344CB8AC3E}">
        <p14:creationId xmlns:p14="http://schemas.microsoft.com/office/powerpoint/2010/main" val="7235033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72B43F-4690-649A-E5D7-B65D096F0E89}"/>
              </a:ext>
            </a:extLst>
          </p:cNvPr>
          <p:cNvSpPr txBox="1"/>
          <p:nvPr/>
        </p:nvSpPr>
        <p:spPr>
          <a:xfrm>
            <a:off x="1104899" y="209010"/>
            <a:ext cx="10048875" cy="2153731"/>
          </a:xfrm>
          <a:prstGeom prst="rect">
            <a:avLst/>
          </a:prstGeom>
          <a:noFill/>
        </p:spPr>
        <p:txBody>
          <a:bodyPr wrap="square">
            <a:spAutoFit/>
          </a:bodyPr>
          <a:lstStyle/>
          <a:p>
            <a:pPr lvl="0">
              <a:lnSpc>
                <a:spcPct val="107000"/>
              </a:lnSpc>
              <a:buSzPts val="2000"/>
            </a:pPr>
            <a:r>
              <a:rPr lang="en-IN" b="1" kern="100" dirty="0">
                <a:solidFill>
                  <a:srgbClr val="0D0D0D"/>
                </a:solidFill>
                <a:latin typeface="Segoe UI" panose="020B0502040204020203" pitchFamily="34" charset="0"/>
                <a:ea typeface="Calibri" panose="020F0502020204030204" pitchFamily="34" charset="0"/>
                <a:cs typeface="Times New Roman" panose="02020603050405020304" pitchFamily="18" charset="0"/>
              </a:rPr>
              <a:t>37) </a:t>
            </a: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Retrieve emergency response plans for regions with flood occurrences and high alert levels: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DISTINCT er.*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FROM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EmergencyResponse</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er</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JOIN Location l ON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er.LocationID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l.LocationID</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JOIN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EarlyWarningAlert</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e ON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e.LocationID</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WHERE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e.AlertLevel</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 'High';</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F663CF0A-F231-66CC-D689-D8C910DBC37C}"/>
              </a:ext>
            </a:extLst>
          </p:cNvPr>
          <p:cNvPicPr>
            <a:picLocks noChangeAspect="1"/>
          </p:cNvPicPr>
          <p:nvPr/>
        </p:nvPicPr>
        <p:blipFill>
          <a:blip r:embed="rId2"/>
          <a:stretch>
            <a:fillRect/>
          </a:stretch>
        </p:blipFill>
        <p:spPr>
          <a:xfrm>
            <a:off x="1514475" y="2362741"/>
            <a:ext cx="3962400" cy="2189480"/>
          </a:xfrm>
          <a:prstGeom prst="rect">
            <a:avLst/>
          </a:prstGeom>
        </p:spPr>
      </p:pic>
      <p:sp>
        <p:nvSpPr>
          <p:cNvPr id="6" name="TextBox 5">
            <a:extLst>
              <a:ext uri="{FF2B5EF4-FFF2-40B4-BE49-F238E27FC236}">
                <a16:creationId xmlns:a16="http://schemas.microsoft.com/office/drawing/2014/main" id="{260A36BD-39C3-2068-B3ED-F35E52AF9FC8}"/>
              </a:ext>
            </a:extLst>
          </p:cNvPr>
          <p:cNvSpPr txBox="1"/>
          <p:nvPr/>
        </p:nvSpPr>
        <p:spPr>
          <a:xfrm>
            <a:off x="1219200" y="4485194"/>
            <a:ext cx="9934574" cy="1857368"/>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38) Retrieve evacuation </a:t>
            </a:r>
            <a:r>
              <a:rPr lang="en-IN" sz="1800" b="1" kern="100" dirty="0" err="1">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centers</a:t>
            </a: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 with available capacity for a specific region: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ec.*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FROM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EvacuationCenter</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ec</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JOIN Location l ON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ec.LocationID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l.LocationID</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WHERE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l.Region</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 'New York'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AND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ec.Capacity</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&gt; 0;</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646666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A3004A-C014-BF1F-EC91-DE8707DD2982}"/>
              </a:ext>
            </a:extLst>
          </p:cNvPr>
          <p:cNvPicPr>
            <a:picLocks noChangeAspect="1"/>
          </p:cNvPicPr>
          <p:nvPr/>
        </p:nvPicPr>
        <p:blipFill>
          <a:blip r:embed="rId2"/>
          <a:stretch>
            <a:fillRect/>
          </a:stretch>
        </p:blipFill>
        <p:spPr>
          <a:xfrm>
            <a:off x="1254125" y="215900"/>
            <a:ext cx="4292600" cy="2387600"/>
          </a:xfrm>
          <a:prstGeom prst="rect">
            <a:avLst/>
          </a:prstGeom>
        </p:spPr>
      </p:pic>
      <p:sp>
        <p:nvSpPr>
          <p:cNvPr id="4" name="TextBox 3">
            <a:extLst>
              <a:ext uri="{FF2B5EF4-FFF2-40B4-BE49-F238E27FC236}">
                <a16:creationId xmlns:a16="http://schemas.microsoft.com/office/drawing/2014/main" id="{3B2E69DE-6423-9E75-09BA-90C37A6C8BBC}"/>
              </a:ext>
            </a:extLst>
          </p:cNvPr>
          <p:cNvSpPr txBox="1"/>
          <p:nvPr/>
        </p:nvSpPr>
        <p:spPr>
          <a:xfrm>
            <a:off x="1114424" y="2675985"/>
            <a:ext cx="11077575" cy="1857368"/>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39) Retrieve flood data for regions with elevation less than 20 and magnitude greater than 2:</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f.*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FROM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FloodData</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f</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JOIN Location l ON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f.LocationID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l.LocationID</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WHERE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l.Elevation</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&lt; 20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AND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f.Magnitude</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&gt; 2;</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B381ABDC-D95D-AABD-DE55-0148EEA6A1E4}"/>
              </a:ext>
            </a:extLst>
          </p:cNvPr>
          <p:cNvPicPr>
            <a:picLocks noChangeAspect="1"/>
          </p:cNvPicPr>
          <p:nvPr/>
        </p:nvPicPr>
        <p:blipFill>
          <a:blip r:embed="rId3"/>
          <a:stretch>
            <a:fillRect/>
          </a:stretch>
        </p:blipFill>
        <p:spPr>
          <a:xfrm>
            <a:off x="5546725" y="3921125"/>
            <a:ext cx="4933950" cy="2844800"/>
          </a:xfrm>
          <a:prstGeom prst="rect">
            <a:avLst/>
          </a:prstGeom>
        </p:spPr>
      </p:pic>
    </p:spTree>
    <p:extLst>
      <p:ext uri="{BB962C8B-B14F-4D97-AF65-F5344CB8AC3E}">
        <p14:creationId xmlns:p14="http://schemas.microsoft.com/office/powerpoint/2010/main" val="36550872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3AC5E9-4611-C3CA-FC76-A375333D3231}"/>
              </a:ext>
            </a:extLst>
          </p:cNvPr>
          <p:cNvSpPr txBox="1"/>
          <p:nvPr/>
        </p:nvSpPr>
        <p:spPr>
          <a:xfrm>
            <a:off x="1219200" y="340203"/>
            <a:ext cx="10248899" cy="5960927"/>
          </a:xfrm>
          <a:prstGeom prst="rect">
            <a:avLst/>
          </a:prstGeom>
          <a:noFill/>
        </p:spPr>
        <p:txBody>
          <a:bodyPr wrap="square">
            <a:spAutoFit/>
          </a:bodyPr>
          <a:lstStyle/>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FINAL RESULT OF THIS PROJECT:</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effectLst/>
                <a:latin typeface="Calibri Light" panose="020F0302020204030204" pitchFamily="34" charset="0"/>
                <a:ea typeface="Times New Roman" panose="02020603050405020304" pitchFamily="18" charset="0"/>
                <a:cs typeface="Times New Roman" panose="02020603050405020304" pitchFamily="18" charset="0"/>
              </a:rPr>
              <a:t> </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1.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Analyzing</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Historical Flood Data for All Cities</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SELECT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fd</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l.Region</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AS Location</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FROM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FloodData</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fd</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JOIN Location l ON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fd.LocationID</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l.LocationID</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effectLst/>
                <a:latin typeface="Calibri Light" panose="020F0302020204030204" pitchFamily="34" charset="0"/>
                <a:ea typeface="Times New Roman" panose="02020603050405020304" pitchFamily="18" charset="0"/>
                <a:cs typeface="Times New Roman" panose="02020603050405020304" pitchFamily="18" charset="0"/>
              </a:rPr>
              <a:t> </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2. Average Magnitude of Floods in Each Region</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SELECT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l.Region</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AS Location, AVG(</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fd.Magnitude</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AS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AverageMagnitude</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FROM Location l</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JOIN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FloodData</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fd</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ON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l.LocationID</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fd.LocationID</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GROUP BY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l.Region</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effectLst/>
                <a:latin typeface="Calibri Light" panose="020F0302020204030204" pitchFamily="34" charset="0"/>
                <a:ea typeface="Times New Roman" panose="02020603050405020304" pitchFamily="18" charset="0"/>
                <a:cs typeface="Times New Roman" panose="02020603050405020304" pitchFamily="18" charset="0"/>
              </a:rPr>
              <a:t> </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3. Early Warning Alerts for All Cities</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SELECT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ewa</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l.Region</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AS Location</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FROM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EarlyWarningAlert</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ewa</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JOIN Location l ON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ewa.LocationID</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l.LocationID</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effectLst/>
                <a:latin typeface="Calibri Light" panose="020F0302020204030204" pitchFamily="34" charset="0"/>
                <a:ea typeface="Times New Roman" panose="02020603050405020304" pitchFamily="18" charset="0"/>
                <a:cs typeface="Times New Roman" panose="02020603050405020304" pitchFamily="18" charset="0"/>
              </a:rPr>
              <a:t> </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150787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E32E491-3C96-6FBB-6261-D0BEF265E8BE}"/>
              </a:ext>
            </a:extLst>
          </p:cNvPr>
          <p:cNvSpPr txBox="1"/>
          <p:nvPr/>
        </p:nvSpPr>
        <p:spPr>
          <a:xfrm>
            <a:off x="1285875" y="95564"/>
            <a:ext cx="6096000" cy="5561972"/>
          </a:xfrm>
          <a:prstGeom prst="rect">
            <a:avLst/>
          </a:prstGeom>
          <a:noFill/>
        </p:spPr>
        <p:txBody>
          <a:bodyPr wrap="square">
            <a:spAutoFit/>
          </a:bodyPr>
          <a:lstStyle/>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-- 4. Preventive Measures for All Cities</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SELECT pm.*,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l.Region</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AS Location</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FROM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PreventiveMeasure</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pm</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JOIN Location l ON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pm.LocationID</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l.LocationID</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effectLst/>
                <a:latin typeface="Calibri Light" panose="020F0302020204030204" pitchFamily="34" charset="0"/>
                <a:ea typeface="Times New Roman" panose="02020603050405020304" pitchFamily="18" charset="0"/>
                <a:cs typeface="Times New Roman" panose="02020603050405020304" pitchFamily="18" charset="0"/>
              </a:rPr>
              <a:t> </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-- 5. Emergency Response Plans for All Cities</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SELECT er.*,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l.Region</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AS Location</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FROM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EmergencyResponse</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er</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JOIN Location l ON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er.LocationID</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l.LocationID</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effectLst/>
                <a:latin typeface="Calibri Light" panose="020F0302020204030204" pitchFamily="34" charset="0"/>
                <a:ea typeface="Times New Roman" panose="02020603050405020304" pitchFamily="18" charset="0"/>
                <a:cs typeface="Times New Roman" panose="02020603050405020304" pitchFamily="18" charset="0"/>
              </a:rPr>
              <a:t> </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-- 6. Evacuation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Centers</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for All Cities</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SELECT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ec.</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l.Region</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AS Location</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FROM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EvacuationCenter</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ec</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JOIN Location l ON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ec.LocationID</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l.LocationID</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051337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12C5EE-3189-AFCD-2236-6CDC5F64A018}"/>
              </a:ext>
            </a:extLst>
          </p:cNvPr>
          <p:cNvSpPr txBox="1"/>
          <p:nvPr/>
        </p:nvSpPr>
        <p:spPr>
          <a:xfrm>
            <a:off x="866776" y="-76199"/>
            <a:ext cx="7486650" cy="7157793"/>
          </a:xfrm>
          <a:prstGeom prst="rect">
            <a:avLst/>
          </a:prstGeom>
          <a:noFill/>
        </p:spPr>
        <p:txBody>
          <a:bodyPr wrap="square">
            <a:spAutoFit/>
          </a:bodyPr>
          <a:lstStyle/>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-- 7. Query 7 Description</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SELECT * FROM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YourTableName</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WHERE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YourCondition</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effectLst/>
                <a:latin typeface="Calibri Light" panose="020F0302020204030204" pitchFamily="34" charset="0"/>
                <a:ea typeface="Times New Roman" panose="02020603050405020304" pitchFamily="18" charset="0"/>
                <a:cs typeface="Times New Roman" panose="02020603050405020304" pitchFamily="18" charset="0"/>
              </a:rPr>
              <a:t> </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effectLst/>
                <a:latin typeface="Calibri Light" panose="020F0302020204030204" pitchFamily="34" charset="0"/>
                <a:ea typeface="Times New Roman" panose="02020603050405020304" pitchFamily="18" charset="0"/>
                <a:cs typeface="Times New Roman" panose="02020603050405020304" pitchFamily="18" charset="0"/>
              </a:rPr>
              <a:t> </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-- 8. Retrieve Emergency Response Logs for All Cities</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SELECT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erl</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l.Region</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AS Location</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FROM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EmergencyResponseLog</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erl</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JOIN Location l ON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erl.LocationID</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l.LocationID</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effectLst/>
                <a:latin typeface="Calibri Light" panose="020F0302020204030204" pitchFamily="34" charset="0"/>
                <a:ea typeface="Times New Roman" panose="02020603050405020304" pitchFamily="18" charset="0"/>
                <a:cs typeface="Times New Roman" panose="02020603050405020304" pitchFamily="18" charset="0"/>
              </a:rPr>
              <a:t> </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-- 9. Retrieve Authorities for All Cities</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SELECT a.*,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l.Region</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AS Location</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FROM Authority a</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JOIN Location l ON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a.LocationID</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l.LocationID</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effectLst/>
                <a:latin typeface="Calibri Light" panose="020F0302020204030204" pitchFamily="34" charset="0"/>
                <a:ea typeface="Times New Roman" panose="02020603050405020304" pitchFamily="18" charset="0"/>
                <a:cs typeface="Times New Roman" panose="02020603050405020304" pitchFamily="18" charset="0"/>
              </a:rPr>
              <a:t> </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-- 10. Flood Data for All Cities</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SELECT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fd</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l.Region</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AS Location</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FROM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FloodData</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fd</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JOIN Location l ON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fd.LocationID</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l.LocationID</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732489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472FDC-8D36-CAE2-312D-6B15E56F3257}"/>
              </a:ext>
            </a:extLst>
          </p:cNvPr>
          <p:cNvPicPr>
            <a:picLocks noChangeAspect="1"/>
          </p:cNvPicPr>
          <p:nvPr/>
        </p:nvPicPr>
        <p:blipFill>
          <a:blip r:embed="rId2"/>
          <a:stretch>
            <a:fillRect/>
          </a:stretch>
        </p:blipFill>
        <p:spPr>
          <a:xfrm>
            <a:off x="1143295" y="654050"/>
            <a:ext cx="4730750" cy="2482850"/>
          </a:xfrm>
          <a:prstGeom prst="rect">
            <a:avLst/>
          </a:prstGeom>
        </p:spPr>
      </p:pic>
      <p:pic>
        <p:nvPicPr>
          <p:cNvPr id="3" name="Picture 2">
            <a:extLst>
              <a:ext uri="{FF2B5EF4-FFF2-40B4-BE49-F238E27FC236}">
                <a16:creationId xmlns:a16="http://schemas.microsoft.com/office/drawing/2014/main" id="{C30B7F7A-3AF1-E8DF-5873-FFCB37DC1D4B}"/>
              </a:ext>
            </a:extLst>
          </p:cNvPr>
          <p:cNvPicPr>
            <a:picLocks noChangeAspect="1"/>
          </p:cNvPicPr>
          <p:nvPr/>
        </p:nvPicPr>
        <p:blipFill>
          <a:blip r:embed="rId3"/>
          <a:stretch>
            <a:fillRect/>
          </a:stretch>
        </p:blipFill>
        <p:spPr>
          <a:xfrm>
            <a:off x="1152820" y="3549650"/>
            <a:ext cx="4746330" cy="2298700"/>
          </a:xfrm>
          <a:prstGeom prst="rect">
            <a:avLst/>
          </a:prstGeom>
        </p:spPr>
      </p:pic>
      <p:pic>
        <p:nvPicPr>
          <p:cNvPr id="4" name="Picture 3">
            <a:extLst>
              <a:ext uri="{FF2B5EF4-FFF2-40B4-BE49-F238E27FC236}">
                <a16:creationId xmlns:a16="http://schemas.microsoft.com/office/drawing/2014/main" id="{EEB441E0-1F31-961D-10CE-A8439FA6C043}"/>
              </a:ext>
            </a:extLst>
          </p:cNvPr>
          <p:cNvPicPr>
            <a:picLocks noChangeAspect="1"/>
          </p:cNvPicPr>
          <p:nvPr/>
        </p:nvPicPr>
        <p:blipFill>
          <a:blip r:embed="rId4"/>
          <a:stretch>
            <a:fillRect/>
          </a:stretch>
        </p:blipFill>
        <p:spPr>
          <a:xfrm>
            <a:off x="6096000" y="714375"/>
            <a:ext cx="5042946" cy="2422525"/>
          </a:xfrm>
          <a:prstGeom prst="rect">
            <a:avLst/>
          </a:prstGeom>
        </p:spPr>
      </p:pic>
      <p:pic>
        <p:nvPicPr>
          <p:cNvPr id="5" name="Picture 4">
            <a:extLst>
              <a:ext uri="{FF2B5EF4-FFF2-40B4-BE49-F238E27FC236}">
                <a16:creationId xmlns:a16="http://schemas.microsoft.com/office/drawing/2014/main" id="{BEFB9DEB-5042-75E6-7D98-A0F9691D782C}"/>
              </a:ext>
            </a:extLst>
          </p:cNvPr>
          <p:cNvPicPr>
            <a:picLocks noChangeAspect="1"/>
          </p:cNvPicPr>
          <p:nvPr/>
        </p:nvPicPr>
        <p:blipFill>
          <a:blip r:embed="rId5"/>
          <a:stretch>
            <a:fillRect/>
          </a:stretch>
        </p:blipFill>
        <p:spPr>
          <a:xfrm>
            <a:off x="6192520" y="3549649"/>
            <a:ext cx="5348789" cy="2203451"/>
          </a:xfrm>
          <a:prstGeom prst="rect">
            <a:avLst/>
          </a:prstGeom>
        </p:spPr>
      </p:pic>
    </p:spTree>
    <p:extLst>
      <p:ext uri="{BB962C8B-B14F-4D97-AF65-F5344CB8AC3E}">
        <p14:creationId xmlns:p14="http://schemas.microsoft.com/office/powerpoint/2010/main" val="17666713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FBC9EB-4854-CF25-D171-CD13AF76F756}"/>
              </a:ext>
            </a:extLst>
          </p:cNvPr>
          <p:cNvPicPr>
            <a:picLocks noChangeAspect="1"/>
          </p:cNvPicPr>
          <p:nvPr/>
        </p:nvPicPr>
        <p:blipFill>
          <a:blip r:embed="rId2"/>
          <a:stretch>
            <a:fillRect/>
          </a:stretch>
        </p:blipFill>
        <p:spPr>
          <a:xfrm>
            <a:off x="1591945" y="758825"/>
            <a:ext cx="5264150" cy="2311400"/>
          </a:xfrm>
          <a:prstGeom prst="rect">
            <a:avLst/>
          </a:prstGeom>
        </p:spPr>
      </p:pic>
      <p:pic>
        <p:nvPicPr>
          <p:cNvPr id="3" name="Picture 2">
            <a:extLst>
              <a:ext uri="{FF2B5EF4-FFF2-40B4-BE49-F238E27FC236}">
                <a16:creationId xmlns:a16="http://schemas.microsoft.com/office/drawing/2014/main" id="{509ED638-D508-907C-3AE0-03DC0388D23D}"/>
              </a:ext>
            </a:extLst>
          </p:cNvPr>
          <p:cNvPicPr>
            <a:picLocks noChangeAspect="1"/>
          </p:cNvPicPr>
          <p:nvPr/>
        </p:nvPicPr>
        <p:blipFill>
          <a:blip r:embed="rId3"/>
          <a:stretch>
            <a:fillRect/>
          </a:stretch>
        </p:blipFill>
        <p:spPr>
          <a:xfrm>
            <a:off x="1591945" y="3642677"/>
            <a:ext cx="5731510" cy="2315845"/>
          </a:xfrm>
          <a:prstGeom prst="rect">
            <a:avLst/>
          </a:prstGeom>
        </p:spPr>
      </p:pic>
    </p:spTree>
    <p:extLst>
      <p:ext uri="{BB962C8B-B14F-4D97-AF65-F5344CB8AC3E}">
        <p14:creationId xmlns:p14="http://schemas.microsoft.com/office/powerpoint/2010/main" val="5923168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91B92E-3871-B2DF-407F-5C7E0FF902AF}"/>
              </a:ext>
            </a:extLst>
          </p:cNvPr>
          <p:cNvSpPr txBox="1"/>
          <p:nvPr/>
        </p:nvSpPr>
        <p:spPr>
          <a:xfrm>
            <a:off x="1026543" y="155274"/>
            <a:ext cx="8115300" cy="6186309"/>
          </a:xfrm>
          <a:prstGeom prst="rect">
            <a:avLst/>
          </a:prstGeom>
          <a:noFill/>
        </p:spPr>
        <p:txBody>
          <a:bodyPr wrap="square">
            <a:spAutoFit/>
          </a:bodyPr>
          <a:lstStyle/>
          <a:p>
            <a:pPr marL="88900"/>
            <a:r>
              <a:rPr lang="en-US" sz="1800" dirty="0">
                <a:effectLst/>
                <a:latin typeface="Times New Roman" panose="02020603050405020304" pitchFamily="18" charset="0"/>
                <a:ea typeface="Calibri" panose="020F0502020204030204" pitchFamily="34" charset="0"/>
              </a:rPr>
              <a:t> - Organization</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a:t>
            </a:r>
            <a:r>
              <a:rPr lang="en-US" sz="1800" dirty="0" err="1">
                <a:effectLst/>
                <a:latin typeface="Times New Roman" panose="02020603050405020304" pitchFamily="18" charset="0"/>
                <a:ea typeface="Calibri" panose="020F0502020204030204" pitchFamily="34" charset="0"/>
              </a:rPr>
              <a:t>ContactNumber</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a:t>
            </a:r>
            <a:r>
              <a:rPr lang="en-US" sz="1800" dirty="0" err="1">
                <a:effectLst/>
                <a:latin typeface="Times New Roman" panose="02020603050405020304" pitchFamily="18" charset="0"/>
                <a:ea typeface="Calibri" panose="020F0502020204030204" pitchFamily="34" charset="0"/>
              </a:rPr>
              <a:t>LocationID</a:t>
            </a:r>
            <a:r>
              <a:rPr lang="en-US" sz="1800" dirty="0">
                <a:effectLst/>
                <a:latin typeface="Times New Roman" panose="02020603050405020304" pitchFamily="18" charset="0"/>
                <a:ea typeface="Calibri" panose="020F0502020204030204" pitchFamily="34" charset="0"/>
              </a:rPr>
              <a:t> (Foreign Key referencing </a:t>
            </a:r>
            <a:r>
              <a:rPr lang="en-US" sz="1800" dirty="0" err="1">
                <a:effectLst/>
                <a:latin typeface="Times New Roman" panose="02020603050405020304" pitchFamily="18" charset="0"/>
                <a:ea typeface="Calibri" panose="020F0502020204030204" pitchFamily="34" charset="0"/>
              </a:rPr>
              <a:t>Location.LocationID</a:t>
            </a:r>
            <a:r>
              <a:rPr lang="en-US" sz="1800" dirty="0">
                <a:effectLst/>
                <a:latin typeface="Times New Roman" panose="02020603050405020304" pitchFamily="18" charset="0"/>
                <a:ea typeface="Calibri" panose="020F0502020204030204" pitchFamily="34" charset="0"/>
              </a:rPr>
              <a:t>)</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7. </a:t>
            </a:r>
            <a:r>
              <a:rPr lang="en-US" sz="1800" b="1" dirty="0" err="1">
                <a:effectLst/>
                <a:latin typeface="Times New Roman" panose="02020603050405020304" pitchFamily="18" charset="0"/>
                <a:ea typeface="Calibri" panose="020F0502020204030204" pitchFamily="34" charset="0"/>
              </a:rPr>
              <a:t>EmergencyResponsePlan</a:t>
            </a:r>
            <a:r>
              <a:rPr lang="en-US" sz="1800" b="1" dirty="0">
                <a:effectLst/>
                <a:latin typeface="Times New Roman" panose="02020603050405020304" pitchFamily="18" charset="0"/>
                <a:ea typeface="Calibri" panose="020F0502020204030204" pitchFamily="34" charset="0"/>
              </a:rPr>
              <a:t>:</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a:t>
            </a:r>
            <a:r>
              <a:rPr lang="en-US" sz="1800" dirty="0" err="1">
                <a:effectLst/>
                <a:latin typeface="Times New Roman" panose="02020603050405020304" pitchFamily="18" charset="0"/>
                <a:ea typeface="Calibri" panose="020F0502020204030204" pitchFamily="34" charset="0"/>
              </a:rPr>
              <a:t>PlanID</a:t>
            </a:r>
            <a:r>
              <a:rPr lang="en-US" sz="1800" dirty="0">
                <a:effectLst/>
                <a:latin typeface="Times New Roman" panose="02020603050405020304" pitchFamily="18" charset="0"/>
                <a:ea typeface="Calibri" panose="020F0502020204030204" pitchFamily="34" charset="0"/>
              </a:rPr>
              <a:t> (Primary Key)</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a:t>
            </a:r>
            <a:r>
              <a:rPr lang="en-US" sz="1800" dirty="0" err="1">
                <a:effectLst/>
                <a:latin typeface="Times New Roman" panose="02020603050405020304" pitchFamily="18" charset="0"/>
                <a:ea typeface="Calibri" panose="020F0502020204030204" pitchFamily="34" charset="0"/>
              </a:rPr>
              <a:t>LocationID</a:t>
            </a:r>
            <a:r>
              <a:rPr lang="en-US" sz="1800" dirty="0">
                <a:effectLst/>
                <a:latin typeface="Times New Roman" panose="02020603050405020304" pitchFamily="18" charset="0"/>
                <a:ea typeface="Calibri" panose="020F0502020204030204" pitchFamily="34" charset="0"/>
              </a:rPr>
              <a:t> (Foreign Key referencing </a:t>
            </a:r>
            <a:r>
              <a:rPr lang="en-US" sz="1800" dirty="0" err="1">
                <a:effectLst/>
                <a:latin typeface="Times New Roman" panose="02020603050405020304" pitchFamily="18" charset="0"/>
                <a:ea typeface="Calibri" panose="020F0502020204030204" pitchFamily="34" charset="0"/>
              </a:rPr>
              <a:t>Location.LocationID</a:t>
            </a:r>
            <a:r>
              <a:rPr lang="en-US" sz="1800" dirty="0">
                <a:effectLst/>
                <a:latin typeface="Times New Roman" panose="02020603050405020304" pitchFamily="18" charset="0"/>
                <a:ea typeface="Calibri" panose="020F0502020204030204" pitchFamily="34" charset="0"/>
              </a:rPr>
              <a:t>)</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a:t>
            </a:r>
            <a:r>
              <a:rPr lang="en-US" sz="1800" dirty="0" err="1">
                <a:effectLst/>
                <a:latin typeface="Times New Roman" panose="02020603050405020304" pitchFamily="18" charset="0"/>
                <a:ea typeface="Calibri" panose="020F0502020204030204" pitchFamily="34" charset="0"/>
              </a:rPr>
              <a:t>PlanDescription</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a:t>
            </a:r>
            <a:r>
              <a:rPr lang="en-US" sz="1800" dirty="0" err="1">
                <a:effectLst/>
                <a:latin typeface="Times New Roman" panose="02020603050405020304" pitchFamily="18" charset="0"/>
                <a:ea typeface="Calibri" panose="020F0502020204030204" pitchFamily="34" charset="0"/>
              </a:rPr>
              <a:t>ActivationDate</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8. </a:t>
            </a:r>
            <a:r>
              <a:rPr lang="en-US" sz="1800" b="1" dirty="0" err="1">
                <a:effectLst/>
                <a:latin typeface="Times New Roman" panose="02020603050405020304" pitchFamily="18" charset="0"/>
                <a:ea typeface="Calibri" panose="020F0502020204030204" pitchFamily="34" charset="0"/>
              </a:rPr>
              <a:t>EmergencyResponseLog</a:t>
            </a:r>
            <a:r>
              <a:rPr lang="en-US" sz="1800" b="1" dirty="0">
                <a:effectLst/>
                <a:latin typeface="Times New Roman" panose="02020603050405020304" pitchFamily="18" charset="0"/>
                <a:ea typeface="Calibri" panose="020F0502020204030204" pitchFamily="34" charset="0"/>
              </a:rPr>
              <a:t>:</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a:t>
            </a:r>
            <a:r>
              <a:rPr lang="en-US" sz="1800" dirty="0" err="1">
                <a:effectLst/>
                <a:latin typeface="Times New Roman" panose="02020603050405020304" pitchFamily="18" charset="0"/>
                <a:ea typeface="Calibri" panose="020F0502020204030204" pitchFamily="34" charset="0"/>
              </a:rPr>
              <a:t>LogID</a:t>
            </a:r>
            <a:r>
              <a:rPr lang="en-US" sz="1800" dirty="0">
                <a:effectLst/>
                <a:latin typeface="Times New Roman" panose="02020603050405020304" pitchFamily="18" charset="0"/>
                <a:ea typeface="Calibri" panose="020F0502020204030204" pitchFamily="34" charset="0"/>
              </a:rPr>
              <a:t> (Primary Key)</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a:t>
            </a:r>
            <a:r>
              <a:rPr lang="en-US" sz="1800" dirty="0" err="1">
                <a:effectLst/>
                <a:latin typeface="Times New Roman" panose="02020603050405020304" pitchFamily="18" charset="0"/>
                <a:ea typeface="Calibri" panose="020F0502020204030204" pitchFamily="34" charset="0"/>
              </a:rPr>
              <a:t>LocationID</a:t>
            </a:r>
            <a:r>
              <a:rPr lang="en-US" sz="1800" dirty="0">
                <a:effectLst/>
                <a:latin typeface="Times New Roman" panose="02020603050405020304" pitchFamily="18" charset="0"/>
                <a:ea typeface="Calibri" panose="020F0502020204030204" pitchFamily="34" charset="0"/>
              </a:rPr>
              <a:t> (Foreign Key referencing </a:t>
            </a:r>
            <a:r>
              <a:rPr lang="en-US" sz="1800" dirty="0" err="1">
                <a:effectLst/>
                <a:latin typeface="Times New Roman" panose="02020603050405020304" pitchFamily="18" charset="0"/>
                <a:ea typeface="Calibri" panose="020F0502020204030204" pitchFamily="34" charset="0"/>
              </a:rPr>
              <a:t>Location.LocationID</a:t>
            </a:r>
            <a:r>
              <a:rPr lang="en-US" sz="1800" dirty="0">
                <a:effectLst/>
                <a:latin typeface="Times New Roman" panose="02020603050405020304" pitchFamily="18" charset="0"/>
                <a:ea typeface="Calibri" panose="020F0502020204030204" pitchFamily="34" charset="0"/>
              </a:rPr>
              <a:t>)</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Date</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Time</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a:t>
            </a:r>
            <a:r>
              <a:rPr lang="en-US" sz="1800" dirty="0" err="1">
                <a:effectLst/>
                <a:latin typeface="Times New Roman" panose="02020603050405020304" pitchFamily="18" charset="0"/>
                <a:ea typeface="Calibri" panose="020F0502020204030204" pitchFamily="34" charset="0"/>
              </a:rPr>
              <a:t>LogDetails</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9. </a:t>
            </a:r>
            <a:r>
              <a:rPr lang="en-US" sz="1800" b="1" dirty="0" err="1">
                <a:effectLst/>
                <a:latin typeface="Times New Roman" panose="02020603050405020304" pitchFamily="18" charset="0"/>
                <a:ea typeface="Calibri" panose="020F0502020204030204" pitchFamily="34" charset="0"/>
              </a:rPr>
              <a:t>EvacuationCenter</a:t>
            </a:r>
            <a:r>
              <a:rPr lang="en-US" sz="1800" b="1" dirty="0">
                <a:effectLst/>
                <a:latin typeface="Times New Roman" panose="02020603050405020304" pitchFamily="18" charset="0"/>
                <a:ea typeface="Calibri" panose="020F0502020204030204" pitchFamily="34" charset="0"/>
              </a:rPr>
              <a:t>:</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a:t>
            </a:r>
            <a:r>
              <a:rPr lang="en-US" sz="1800" dirty="0" err="1">
                <a:effectLst/>
                <a:latin typeface="Times New Roman" panose="02020603050405020304" pitchFamily="18" charset="0"/>
                <a:ea typeface="Calibri" panose="020F0502020204030204" pitchFamily="34" charset="0"/>
              </a:rPr>
              <a:t>CenterID</a:t>
            </a:r>
            <a:r>
              <a:rPr lang="en-US" sz="1800" dirty="0">
                <a:effectLst/>
                <a:latin typeface="Times New Roman" panose="02020603050405020304" pitchFamily="18" charset="0"/>
                <a:ea typeface="Calibri" panose="020F0502020204030204" pitchFamily="34" charset="0"/>
              </a:rPr>
              <a:t> (Primary Key)</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a:t>
            </a:r>
            <a:r>
              <a:rPr lang="en-US" sz="1800" dirty="0" err="1">
                <a:effectLst/>
                <a:latin typeface="Times New Roman" panose="02020603050405020304" pitchFamily="18" charset="0"/>
                <a:ea typeface="Calibri" panose="020F0502020204030204" pitchFamily="34" charset="0"/>
              </a:rPr>
              <a:t>LocationID</a:t>
            </a:r>
            <a:r>
              <a:rPr lang="en-US" sz="1800" dirty="0">
                <a:effectLst/>
                <a:latin typeface="Times New Roman" panose="02020603050405020304" pitchFamily="18" charset="0"/>
                <a:ea typeface="Calibri" panose="020F0502020204030204" pitchFamily="34" charset="0"/>
              </a:rPr>
              <a:t> (Foreign Key referencing Location. </a:t>
            </a:r>
            <a:r>
              <a:rPr lang="en-US" sz="1800" dirty="0" err="1">
                <a:effectLst/>
                <a:latin typeface="Times New Roman" panose="02020603050405020304" pitchFamily="18" charset="0"/>
                <a:ea typeface="Calibri" panose="020F0502020204030204" pitchFamily="34" charset="0"/>
              </a:rPr>
              <a:t>LocationID</a:t>
            </a:r>
            <a:r>
              <a:rPr lang="en-US" sz="1800" dirty="0">
                <a:effectLst/>
                <a:latin typeface="Times New Roman" panose="02020603050405020304" pitchFamily="18" charset="0"/>
                <a:ea typeface="Calibri" panose="020F0502020204030204" pitchFamily="34" charset="0"/>
              </a:rPr>
              <a:t>)</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a:t>
            </a:r>
            <a:r>
              <a:rPr lang="en-US" sz="1800" dirty="0" err="1">
                <a:effectLst/>
                <a:latin typeface="Times New Roman" panose="02020603050405020304" pitchFamily="18" charset="0"/>
                <a:ea typeface="Calibri" panose="020F0502020204030204" pitchFamily="34" charset="0"/>
              </a:rPr>
              <a:t>CenterName</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Capacity</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Location Details</a:t>
            </a:r>
            <a:endParaRPr lang="en-IN" dirty="0"/>
          </a:p>
        </p:txBody>
      </p:sp>
    </p:spTree>
    <p:extLst>
      <p:ext uri="{BB962C8B-B14F-4D97-AF65-F5344CB8AC3E}">
        <p14:creationId xmlns:p14="http://schemas.microsoft.com/office/powerpoint/2010/main" val="2771716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13073C-8FDC-E29F-B468-12B17D2A0848}"/>
              </a:ext>
            </a:extLst>
          </p:cNvPr>
          <p:cNvSpPr txBox="1"/>
          <p:nvPr/>
        </p:nvSpPr>
        <p:spPr>
          <a:xfrm>
            <a:off x="4608662" y="130198"/>
            <a:ext cx="6094562" cy="369332"/>
          </a:xfrm>
          <a:prstGeom prst="rect">
            <a:avLst/>
          </a:prstGeom>
          <a:noFill/>
        </p:spPr>
        <p:txBody>
          <a:bodyPr wrap="square">
            <a:spAutoFit/>
          </a:bodyPr>
          <a:lstStyle/>
          <a:p>
            <a:pPr marL="88900"/>
            <a:r>
              <a:rPr lang="en-US" sz="1800" b="1" u="sng" dirty="0">
                <a:effectLst/>
                <a:latin typeface="Times New Roman" panose="02020603050405020304" pitchFamily="18" charset="0"/>
                <a:ea typeface="Calibri" panose="020F0502020204030204" pitchFamily="34" charset="0"/>
              </a:rPr>
              <a:t>RELATIONSHIPS:</a:t>
            </a:r>
            <a:endParaRPr lang="en-IN" sz="1400" dirty="0">
              <a:effectLst/>
              <a:latin typeface="Calibri" panose="020F0502020204030204" pitchFamily="34" charset="0"/>
              <a:ea typeface="Calibri" panose="020F0502020204030204" pitchFamily="34" charset="0"/>
            </a:endParaRPr>
          </a:p>
        </p:txBody>
      </p:sp>
      <p:sp>
        <p:nvSpPr>
          <p:cNvPr id="5" name="TextBox 4">
            <a:extLst>
              <a:ext uri="{FF2B5EF4-FFF2-40B4-BE49-F238E27FC236}">
                <a16:creationId xmlns:a16="http://schemas.microsoft.com/office/drawing/2014/main" id="{16D21710-7E0B-51D3-E031-A5504AA4FB35}"/>
              </a:ext>
            </a:extLst>
          </p:cNvPr>
          <p:cNvSpPr txBox="1"/>
          <p:nvPr/>
        </p:nvSpPr>
        <p:spPr>
          <a:xfrm>
            <a:off x="957531" y="712114"/>
            <a:ext cx="10041148" cy="3724096"/>
          </a:xfrm>
          <a:prstGeom prst="rect">
            <a:avLst/>
          </a:prstGeom>
          <a:noFill/>
        </p:spPr>
        <p:txBody>
          <a:bodyPr wrap="square">
            <a:spAutoFit/>
          </a:bodyPr>
          <a:lstStyle/>
          <a:p>
            <a:pPr marL="342900" lvl="0" indent="-342900">
              <a:spcBef>
                <a:spcPts val="900"/>
              </a:spcBef>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rPr>
              <a:t>One-to-Many with </a:t>
            </a:r>
            <a:r>
              <a:rPr lang="en-US" sz="1800" dirty="0" err="1">
                <a:effectLst/>
                <a:latin typeface="Times New Roman" panose="02020603050405020304" pitchFamily="18" charset="0"/>
                <a:ea typeface="Calibri" panose="020F0502020204030204" pitchFamily="34" charset="0"/>
              </a:rPr>
              <a:t>HistoricalFloodData</a:t>
            </a:r>
            <a:r>
              <a:rPr lang="en-US" sz="1800" dirty="0">
                <a:effectLst/>
                <a:latin typeface="Times New Roman" panose="02020603050405020304" pitchFamily="18" charset="0"/>
                <a:ea typeface="Calibri" panose="020F0502020204030204" pitchFamily="34" charset="0"/>
              </a:rPr>
              <a:t> (One Location can have Many </a:t>
            </a:r>
            <a:r>
              <a:rPr lang="en-US" sz="1800" dirty="0" err="1">
                <a:effectLst/>
                <a:latin typeface="Times New Roman" panose="02020603050405020304" pitchFamily="18" charset="0"/>
                <a:ea typeface="Calibri" panose="020F0502020204030204" pitchFamily="34" charset="0"/>
              </a:rPr>
              <a:t>HistoricalFloodData</a:t>
            </a:r>
            <a:r>
              <a:rPr lang="en-US" sz="1800" dirty="0">
                <a:effectLst/>
                <a:latin typeface="Times New Roman" panose="02020603050405020304" pitchFamily="18" charset="0"/>
                <a:ea typeface="Calibri" panose="020F0502020204030204" pitchFamily="34" charset="0"/>
              </a:rPr>
              <a:t> entries).</a:t>
            </a:r>
            <a:endParaRPr lang="en-IN" sz="1400" dirty="0">
              <a:effectLst/>
              <a:latin typeface="Calibri" panose="020F0502020204030204" pitchFamily="34" charset="0"/>
              <a:ea typeface="Calibri" panose="020F0502020204030204" pitchFamily="34" charset="0"/>
            </a:endParaRPr>
          </a:p>
          <a:p>
            <a:r>
              <a:rPr lang="en-US" sz="1400" dirty="0">
                <a:effectLst/>
                <a:latin typeface="Calibri" panose="020F0502020204030204" pitchFamily="34" charset="0"/>
                <a:ea typeface="Calibri" panose="020F0502020204030204" pitchFamily="34" charset="0"/>
              </a:rPr>
              <a:t>One-to-Many with </a:t>
            </a:r>
            <a:r>
              <a:rPr lang="en-US" sz="1400" dirty="0" err="1">
                <a:effectLst/>
                <a:latin typeface="Calibri" panose="020F0502020204030204" pitchFamily="34" charset="0"/>
                <a:ea typeface="Calibri" panose="020F0502020204030204" pitchFamily="34" charset="0"/>
              </a:rPr>
              <a:t>EarlyWarningAlert</a:t>
            </a:r>
            <a:r>
              <a:rPr lang="en-US" sz="1400" dirty="0">
                <a:effectLst/>
                <a:latin typeface="Calibri" panose="020F0502020204030204" pitchFamily="34" charset="0"/>
                <a:ea typeface="Calibri" panose="020F0502020204030204" pitchFamily="34" charset="0"/>
              </a:rPr>
              <a:t> (One Location can have Many </a:t>
            </a:r>
            <a:r>
              <a:rPr lang="en-US" sz="1400" dirty="0" err="1">
                <a:effectLst/>
                <a:latin typeface="Calibri" panose="020F0502020204030204" pitchFamily="34" charset="0"/>
                <a:ea typeface="Calibri" panose="020F0502020204030204" pitchFamily="34" charset="0"/>
              </a:rPr>
              <a:t>EarlyWarningAlert</a:t>
            </a:r>
            <a:r>
              <a:rPr lang="en-US" sz="1400" dirty="0">
                <a:effectLst/>
                <a:latin typeface="Calibri" panose="020F0502020204030204" pitchFamily="34" charset="0"/>
                <a:ea typeface="Calibri" panose="020F0502020204030204" pitchFamily="34" charset="0"/>
              </a:rPr>
              <a:t> entries).</a:t>
            </a:r>
            <a:endParaRPr lang="en-IN" sz="1400" dirty="0">
              <a:effectLst/>
              <a:latin typeface="Calibri" panose="020F0502020204030204" pitchFamily="34" charset="0"/>
              <a:ea typeface="Calibri" panose="020F0502020204030204" pitchFamily="34" charset="0"/>
            </a:endParaRPr>
          </a:p>
          <a:p>
            <a:pPr marL="342900" lvl="0" indent="-342900">
              <a:spcBef>
                <a:spcPts val="900"/>
              </a:spcBef>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rPr>
              <a:t>Many-to-One with Location (Many </a:t>
            </a:r>
            <a:r>
              <a:rPr lang="en-US" sz="1800" dirty="0" err="1">
                <a:effectLst/>
                <a:latin typeface="Times New Roman" panose="02020603050405020304" pitchFamily="18" charset="0"/>
                <a:ea typeface="Calibri" panose="020F0502020204030204" pitchFamily="34" charset="0"/>
              </a:rPr>
              <a:t>HistoricalFloodData</a:t>
            </a:r>
            <a:r>
              <a:rPr lang="en-US" sz="1800" dirty="0">
                <a:effectLst/>
                <a:latin typeface="Times New Roman" panose="02020603050405020304" pitchFamily="18" charset="0"/>
                <a:ea typeface="Calibri" panose="020F0502020204030204" pitchFamily="34" charset="0"/>
              </a:rPr>
              <a:t> entries can be associated with One Location).</a:t>
            </a:r>
            <a:endParaRPr lang="en-IN" sz="1400" dirty="0">
              <a:effectLst/>
              <a:latin typeface="Calibri" panose="020F0502020204030204" pitchFamily="34" charset="0"/>
              <a:ea typeface="Calibri" panose="020F0502020204030204" pitchFamily="34" charset="0"/>
            </a:endParaRPr>
          </a:p>
          <a:p>
            <a:pPr marL="342900" lvl="0" indent="-342900">
              <a:spcBef>
                <a:spcPts val="900"/>
              </a:spcBef>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rPr>
              <a:t>Many-to-One with Location (Many </a:t>
            </a:r>
            <a:r>
              <a:rPr lang="en-US" sz="1800" dirty="0" err="1">
                <a:effectLst/>
                <a:latin typeface="Times New Roman" panose="02020603050405020304" pitchFamily="18" charset="0"/>
                <a:ea typeface="Calibri" panose="020F0502020204030204" pitchFamily="34" charset="0"/>
              </a:rPr>
              <a:t>EarlyWarningAlert</a:t>
            </a:r>
            <a:r>
              <a:rPr lang="en-US" sz="1800" dirty="0">
                <a:effectLst/>
                <a:latin typeface="Times New Roman" panose="02020603050405020304" pitchFamily="18" charset="0"/>
                <a:ea typeface="Calibri" panose="020F0502020204030204" pitchFamily="34" charset="0"/>
              </a:rPr>
              <a:t> entries can be associated with One Location).</a:t>
            </a:r>
            <a:endParaRPr lang="en-IN" sz="1400" dirty="0">
              <a:effectLst/>
              <a:latin typeface="Calibri" panose="020F0502020204030204" pitchFamily="34" charset="0"/>
              <a:ea typeface="Calibri" panose="020F0502020204030204" pitchFamily="34" charset="0"/>
            </a:endParaRPr>
          </a:p>
          <a:p>
            <a:pPr marL="342900" lvl="0" indent="-342900">
              <a:spcBef>
                <a:spcPts val="900"/>
              </a:spcBef>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rPr>
              <a:t>Many-to-One with Location (Many </a:t>
            </a:r>
            <a:r>
              <a:rPr lang="en-US" sz="1800" dirty="0" err="1">
                <a:effectLst/>
                <a:latin typeface="Times New Roman" panose="02020603050405020304" pitchFamily="18" charset="0"/>
                <a:ea typeface="Calibri" panose="020F0502020204030204" pitchFamily="34" charset="0"/>
              </a:rPr>
              <a:t>PreventiveMeasures</a:t>
            </a:r>
            <a:r>
              <a:rPr lang="en-US" sz="1800" dirty="0">
                <a:effectLst/>
                <a:latin typeface="Times New Roman" panose="02020603050405020304" pitchFamily="18" charset="0"/>
                <a:ea typeface="Calibri" panose="020F0502020204030204" pitchFamily="34" charset="0"/>
              </a:rPr>
              <a:t> can be associated with One Location).</a:t>
            </a:r>
            <a:endParaRPr lang="en-IN" sz="1400" dirty="0">
              <a:effectLst/>
              <a:latin typeface="Calibri" panose="020F0502020204030204" pitchFamily="34" charset="0"/>
              <a:ea typeface="Calibri" panose="020F0502020204030204" pitchFamily="34" charset="0"/>
            </a:endParaRPr>
          </a:p>
          <a:p>
            <a:pPr marL="342900" lvl="0" indent="-342900">
              <a:spcBef>
                <a:spcPts val="900"/>
              </a:spcBef>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rPr>
              <a:t>Many-to-One with Location (Many Residents can be associated with One Location).</a:t>
            </a:r>
            <a:endParaRPr lang="en-IN" sz="1400" dirty="0">
              <a:effectLst/>
              <a:latin typeface="Calibri" panose="020F0502020204030204" pitchFamily="34" charset="0"/>
              <a:ea typeface="Calibri" panose="020F0502020204030204" pitchFamily="34" charset="0"/>
            </a:endParaRPr>
          </a:p>
          <a:p>
            <a:pPr marL="342900" lvl="0" indent="-342900">
              <a:spcBef>
                <a:spcPts val="900"/>
              </a:spcBef>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rPr>
              <a:t>Many-to-One with Location (Many Authorities can be associated with One Location).</a:t>
            </a:r>
            <a:endParaRPr lang="en-IN" sz="1400" dirty="0">
              <a:effectLst/>
              <a:latin typeface="Calibri" panose="020F0502020204030204" pitchFamily="34" charset="0"/>
              <a:ea typeface="Calibri" panose="020F0502020204030204" pitchFamily="34" charset="0"/>
            </a:endParaRPr>
          </a:p>
          <a:p>
            <a:pPr marL="342900" lvl="0" indent="-342900">
              <a:spcBef>
                <a:spcPts val="900"/>
              </a:spcBef>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rPr>
              <a:t>Many-to-One with Location (Many </a:t>
            </a:r>
            <a:r>
              <a:rPr lang="en-US" sz="1800" dirty="0" err="1">
                <a:effectLst/>
                <a:latin typeface="Times New Roman" panose="02020603050405020304" pitchFamily="18" charset="0"/>
                <a:ea typeface="Calibri" panose="020F0502020204030204" pitchFamily="34" charset="0"/>
              </a:rPr>
              <a:t>EmergencyResponsePlans</a:t>
            </a:r>
            <a:r>
              <a:rPr lang="en-US" sz="1800" dirty="0">
                <a:effectLst/>
                <a:latin typeface="Times New Roman" panose="02020603050405020304" pitchFamily="18" charset="0"/>
                <a:ea typeface="Calibri" panose="020F0502020204030204" pitchFamily="34" charset="0"/>
              </a:rPr>
              <a:t> can be associated with One Location).</a:t>
            </a:r>
            <a:endParaRPr lang="en-IN" sz="1400" dirty="0">
              <a:effectLst/>
              <a:latin typeface="Calibri" panose="020F0502020204030204" pitchFamily="34" charset="0"/>
              <a:ea typeface="Calibri" panose="020F0502020204030204" pitchFamily="34" charset="0"/>
            </a:endParaRPr>
          </a:p>
          <a:p>
            <a:pPr marL="342900" lvl="0" indent="-342900">
              <a:spcBef>
                <a:spcPts val="900"/>
              </a:spcBef>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rPr>
              <a:t>Many-to-One with Location (Many </a:t>
            </a:r>
            <a:r>
              <a:rPr lang="en-US" sz="1800" dirty="0" err="1">
                <a:effectLst/>
                <a:latin typeface="Times New Roman" panose="02020603050405020304" pitchFamily="18" charset="0"/>
                <a:ea typeface="Calibri" panose="020F0502020204030204" pitchFamily="34" charset="0"/>
              </a:rPr>
              <a:t>EmergencyResponseLogs</a:t>
            </a:r>
            <a:r>
              <a:rPr lang="en-US" sz="1800" dirty="0">
                <a:effectLst/>
                <a:latin typeface="Times New Roman" panose="02020603050405020304" pitchFamily="18" charset="0"/>
                <a:ea typeface="Calibri" panose="020F0502020204030204" pitchFamily="34" charset="0"/>
              </a:rPr>
              <a:t> can be associated with One Location).</a:t>
            </a:r>
            <a:endParaRPr lang="en-IN" sz="1400" dirty="0">
              <a:effectLst/>
              <a:latin typeface="Calibri" panose="020F0502020204030204" pitchFamily="34" charset="0"/>
              <a:ea typeface="Calibri" panose="020F0502020204030204" pitchFamily="34" charset="0"/>
            </a:endParaRPr>
          </a:p>
          <a:p>
            <a:pPr marL="342900" lvl="0" indent="-342900">
              <a:spcBef>
                <a:spcPts val="900"/>
              </a:spcBef>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rPr>
              <a:t>Many-to-One with Location (Many </a:t>
            </a:r>
            <a:r>
              <a:rPr lang="en-US" sz="1800" dirty="0" err="1">
                <a:effectLst/>
                <a:latin typeface="Times New Roman" panose="02020603050405020304" pitchFamily="18" charset="0"/>
                <a:ea typeface="Calibri" panose="020F0502020204030204" pitchFamily="34" charset="0"/>
              </a:rPr>
              <a:t>EvacuationCenters</a:t>
            </a:r>
            <a:r>
              <a:rPr lang="en-US" sz="1800" dirty="0">
                <a:effectLst/>
                <a:latin typeface="Times New Roman" panose="02020603050405020304" pitchFamily="18" charset="0"/>
                <a:ea typeface="Calibri" panose="020F0502020204030204" pitchFamily="34" charset="0"/>
              </a:rPr>
              <a:t> can be associated with One Location).</a:t>
            </a:r>
            <a:endParaRPr lang="en-IN" sz="14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356145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D10A58-6B10-A6E6-22CB-6C950D771A51}"/>
              </a:ext>
            </a:extLst>
          </p:cNvPr>
          <p:cNvSpPr txBox="1"/>
          <p:nvPr/>
        </p:nvSpPr>
        <p:spPr>
          <a:xfrm>
            <a:off x="4108330" y="87066"/>
            <a:ext cx="6094562" cy="369332"/>
          </a:xfrm>
          <a:prstGeom prst="rect">
            <a:avLst/>
          </a:prstGeom>
          <a:noFill/>
        </p:spPr>
        <p:txBody>
          <a:bodyPr wrap="square">
            <a:spAutoFit/>
          </a:bodyPr>
          <a:lstStyle/>
          <a:p>
            <a:r>
              <a:rPr lang="en-US" sz="1800" b="1" u="heavy">
                <a:effectLst/>
                <a:latin typeface="Times New Roman" panose="02020603050405020304" pitchFamily="18" charset="0"/>
                <a:ea typeface="Calibri" panose="020F0502020204030204" pitchFamily="34" charset="0"/>
              </a:rPr>
              <a:t>DESIGN USING ER DIAGRAM</a:t>
            </a:r>
            <a:endParaRPr lang="en-IN" dirty="0"/>
          </a:p>
        </p:txBody>
      </p:sp>
      <p:sp>
        <p:nvSpPr>
          <p:cNvPr id="5" name="TextBox 4">
            <a:extLst>
              <a:ext uri="{FF2B5EF4-FFF2-40B4-BE49-F238E27FC236}">
                <a16:creationId xmlns:a16="http://schemas.microsoft.com/office/drawing/2014/main" id="{3F074639-7DD0-6F2F-BEA6-0B2F44435602}"/>
              </a:ext>
            </a:extLst>
          </p:cNvPr>
          <p:cNvSpPr txBox="1"/>
          <p:nvPr/>
        </p:nvSpPr>
        <p:spPr>
          <a:xfrm>
            <a:off x="1104181" y="271732"/>
            <a:ext cx="10239555" cy="3416320"/>
          </a:xfrm>
          <a:prstGeom prst="rect">
            <a:avLst/>
          </a:prstGeom>
          <a:noFill/>
        </p:spPr>
        <p:txBody>
          <a:bodyPr wrap="square">
            <a:spAutoFit/>
          </a:bodyPr>
          <a:lstStyle/>
          <a:p>
            <a:pPr marL="88900">
              <a:tabLst>
                <a:tab pos="1127760" algn="l"/>
              </a:tabLst>
            </a:pPr>
            <a:r>
              <a:rPr lang="en-US" sz="2000" dirty="0">
                <a:effectLst/>
                <a:latin typeface="Times New Roman" panose="02020603050405020304" pitchFamily="18" charset="0"/>
                <a:ea typeface="Calibri" panose="020F0502020204030204" pitchFamily="34" charset="0"/>
                <a:cs typeface="Calibri" panose="020F0502020204030204" pitchFamily="34" charset="0"/>
              </a:rPr>
              <a:t> </a:t>
            </a:r>
            <a:endParaRPr lang="en-IN" sz="1400" dirty="0">
              <a:effectLst/>
              <a:latin typeface="Calibri" panose="020F0502020204030204" pitchFamily="34" charset="0"/>
              <a:ea typeface="Calibri" panose="020F0502020204030204" pitchFamily="34" charset="0"/>
            </a:endParaRPr>
          </a:p>
          <a:p>
            <a:pPr marL="88900">
              <a:spcBef>
                <a:spcPts val="445"/>
              </a:spcBef>
              <a:spcAft>
                <a:spcPts val="0"/>
              </a:spcAft>
            </a:pPr>
            <a:r>
              <a:rPr lang="en-US" sz="1800" b="1" u="heavy" dirty="0">
                <a:effectLst/>
                <a:latin typeface="Times New Roman" panose="02020603050405020304" pitchFamily="18" charset="0"/>
                <a:ea typeface="Calibri" panose="020F0502020204030204" pitchFamily="34" charset="0"/>
                <a:cs typeface="Calibri" panose="020F0502020204030204" pitchFamily="34" charset="0"/>
              </a:rPr>
              <a:t>AIM:</a:t>
            </a:r>
            <a:endParaRPr lang="en-IN" sz="1400" dirty="0">
              <a:effectLst/>
              <a:latin typeface="Calibri" panose="020F0502020204030204" pitchFamily="34" charset="0"/>
              <a:ea typeface="Calibri" panose="020F0502020204030204" pitchFamily="34" charset="0"/>
            </a:endParaRPr>
          </a:p>
          <a:p>
            <a:pPr marL="88900"/>
            <a:r>
              <a:rPr lang="en-US" sz="2000" dirty="0">
                <a:effectLst/>
                <a:latin typeface="Times New Roman" panose="02020603050405020304" pitchFamily="18" charset="0"/>
                <a:ea typeface="Calibri" panose="020F0502020204030204" pitchFamily="34" charset="0"/>
              </a:rPr>
              <a:t>To brainstorm and create an ER Diagram for our project that is titled “Advanced Flood Risk Prediction and Warning System”.</a:t>
            </a:r>
            <a:endParaRPr lang="en-IN" sz="1400" dirty="0">
              <a:effectLst/>
              <a:latin typeface="Calibri" panose="020F0502020204030204" pitchFamily="34" charset="0"/>
              <a:ea typeface="Calibri" panose="020F0502020204030204" pitchFamily="34" charset="0"/>
            </a:endParaRPr>
          </a:p>
          <a:p>
            <a:pPr marL="88900"/>
            <a:r>
              <a:rPr lang="en-US" sz="2000" dirty="0">
                <a:effectLst/>
                <a:latin typeface="Times New Roman" panose="02020603050405020304" pitchFamily="18" charset="0"/>
                <a:ea typeface="Calibri" panose="020F0502020204030204" pitchFamily="34" charset="0"/>
              </a:rPr>
              <a:t> </a:t>
            </a:r>
            <a:endParaRPr lang="en-IN" sz="1400" dirty="0">
              <a:effectLst/>
              <a:latin typeface="Calibri" panose="020F0502020204030204" pitchFamily="34" charset="0"/>
              <a:ea typeface="Calibri" panose="020F0502020204030204" pitchFamily="34" charset="0"/>
            </a:endParaRPr>
          </a:p>
          <a:p>
            <a:pPr marL="88900">
              <a:spcBef>
                <a:spcPts val="445"/>
              </a:spcBef>
              <a:spcAft>
                <a:spcPts val="0"/>
              </a:spcAft>
            </a:pPr>
            <a:r>
              <a:rPr lang="en-US" sz="1800" b="1" u="heavy" dirty="0">
                <a:effectLst/>
                <a:latin typeface="Times New Roman" panose="02020603050405020304" pitchFamily="18" charset="0"/>
                <a:ea typeface="Calibri" panose="020F0502020204030204" pitchFamily="34" charset="0"/>
                <a:cs typeface="Calibri" panose="020F0502020204030204" pitchFamily="34" charset="0"/>
              </a:rPr>
              <a:t>ER DIAGRAM:</a:t>
            </a:r>
            <a:endParaRPr lang="en-IN" sz="1400" dirty="0">
              <a:effectLst/>
              <a:latin typeface="Calibri" panose="020F0502020204030204" pitchFamily="34" charset="0"/>
              <a:ea typeface="Calibri" panose="020F0502020204030204" pitchFamily="34" charset="0"/>
            </a:endParaRPr>
          </a:p>
          <a:p>
            <a:pPr marL="88900">
              <a:spcBef>
                <a:spcPts val="445"/>
              </a:spcBef>
              <a:spcAft>
                <a:spcPts val="0"/>
              </a:spcAft>
            </a:pPr>
            <a:r>
              <a:rPr lang="en-US" sz="1800" b="1" u="none" strike="noStrike" dirty="0">
                <a:effectLst/>
                <a:latin typeface="Times New Roman" panose="02020603050405020304" pitchFamily="18" charset="0"/>
                <a:ea typeface="Calibri" panose="020F0502020204030204" pitchFamily="34" charset="0"/>
                <a:cs typeface="Calibri" panose="020F0502020204030204" pitchFamily="34" charset="0"/>
              </a:rPr>
              <a:t> </a:t>
            </a:r>
            <a:endParaRPr lang="en-IN" sz="1400" dirty="0">
              <a:effectLst/>
              <a:latin typeface="Calibri" panose="020F0502020204030204" pitchFamily="34" charset="0"/>
              <a:ea typeface="Calibri" panose="020F0502020204030204" pitchFamily="34" charset="0"/>
            </a:endParaRPr>
          </a:p>
          <a:p>
            <a:r>
              <a:rPr lang="en-US" sz="1800" dirty="0">
                <a:effectLst/>
                <a:latin typeface="Times New Roman" panose="02020603050405020304" pitchFamily="18" charset="0"/>
                <a:ea typeface="Calibri" panose="020F0502020204030204" pitchFamily="34" charset="0"/>
              </a:rPr>
              <a:t>An Entity Relationship (ER) Diagram is a type of flowchart that illustrates how “entities” such as people, objects or concepts relate to each other within a system. ER Diagrams are most often used to design or debug relational databases.</a:t>
            </a:r>
            <a:endParaRPr lang="en-IN" sz="1400" dirty="0">
              <a:effectLst/>
              <a:latin typeface="Calibri" panose="020F0502020204030204" pitchFamily="34" charset="0"/>
              <a:ea typeface="Calibri" panose="020F0502020204030204" pitchFamily="34" charset="0"/>
            </a:endParaRPr>
          </a:p>
          <a:p>
            <a:r>
              <a:rPr lang="en-US" sz="1800" dirty="0">
                <a:effectLst/>
                <a:latin typeface="Times New Roman" panose="02020603050405020304" pitchFamily="18" charset="0"/>
                <a:ea typeface="Calibri" panose="020F0502020204030204" pitchFamily="34" charset="0"/>
              </a:rPr>
              <a:t> </a:t>
            </a:r>
            <a:endParaRPr lang="en-IN" sz="1400" dirty="0">
              <a:effectLst/>
              <a:latin typeface="Calibri" panose="020F0502020204030204" pitchFamily="34" charset="0"/>
              <a:ea typeface="Calibri" panose="020F0502020204030204" pitchFamily="34" charset="0"/>
            </a:endParaRPr>
          </a:p>
        </p:txBody>
      </p:sp>
      <p:pic>
        <p:nvPicPr>
          <p:cNvPr id="7" name="Picture 6">
            <a:extLst>
              <a:ext uri="{FF2B5EF4-FFF2-40B4-BE49-F238E27FC236}">
                <a16:creationId xmlns:a16="http://schemas.microsoft.com/office/drawing/2014/main" id="{CD9CFEFE-0BC6-9CE1-3A2D-2129FDC76252}"/>
              </a:ext>
            </a:extLst>
          </p:cNvPr>
          <p:cNvPicPr>
            <a:picLocks noChangeAspect="1"/>
          </p:cNvPicPr>
          <p:nvPr/>
        </p:nvPicPr>
        <p:blipFill>
          <a:blip r:embed="rId2"/>
          <a:stretch>
            <a:fillRect/>
          </a:stretch>
        </p:blipFill>
        <p:spPr>
          <a:xfrm>
            <a:off x="1104181" y="3429000"/>
            <a:ext cx="4427230" cy="3157268"/>
          </a:xfrm>
          <a:prstGeom prst="rect">
            <a:avLst/>
          </a:prstGeom>
        </p:spPr>
      </p:pic>
      <p:pic>
        <p:nvPicPr>
          <p:cNvPr id="9" name="Picture 8">
            <a:extLst>
              <a:ext uri="{FF2B5EF4-FFF2-40B4-BE49-F238E27FC236}">
                <a16:creationId xmlns:a16="http://schemas.microsoft.com/office/drawing/2014/main" id="{6AAA04EE-7FCC-D9EA-03E0-40DF619559CD}"/>
              </a:ext>
            </a:extLst>
          </p:cNvPr>
          <p:cNvPicPr>
            <a:picLocks noChangeAspect="1"/>
          </p:cNvPicPr>
          <p:nvPr/>
        </p:nvPicPr>
        <p:blipFill>
          <a:blip r:embed="rId3"/>
          <a:stretch>
            <a:fillRect/>
          </a:stretch>
        </p:blipFill>
        <p:spPr>
          <a:xfrm>
            <a:off x="5618831" y="3492424"/>
            <a:ext cx="5781545" cy="3093844"/>
          </a:xfrm>
          <a:prstGeom prst="rect">
            <a:avLst/>
          </a:prstGeom>
        </p:spPr>
      </p:pic>
    </p:spTree>
    <p:extLst>
      <p:ext uri="{BB962C8B-B14F-4D97-AF65-F5344CB8AC3E}">
        <p14:creationId xmlns:p14="http://schemas.microsoft.com/office/powerpoint/2010/main" val="1176103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63A4C9-5A4D-A221-277F-D3D862A29784}"/>
              </a:ext>
            </a:extLst>
          </p:cNvPr>
          <p:cNvSpPr txBox="1"/>
          <p:nvPr/>
        </p:nvSpPr>
        <p:spPr>
          <a:xfrm>
            <a:off x="4608662" y="87066"/>
            <a:ext cx="6094562" cy="369332"/>
          </a:xfrm>
          <a:prstGeom prst="rect">
            <a:avLst/>
          </a:prstGeom>
          <a:noFill/>
        </p:spPr>
        <p:txBody>
          <a:bodyPr wrap="square">
            <a:spAutoFit/>
          </a:bodyPr>
          <a:lstStyle/>
          <a:p>
            <a:pPr marL="88900"/>
            <a:r>
              <a:rPr lang="en-US" sz="1800" b="1" u="sng" dirty="0">
                <a:effectLst/>
                <a:latin typeface="Times New Roman" panose="02020603050405020304" pitchFamily="18" charset="0"/>
                <a:ea typeface="Calibri" panose="020F0502020204030204" pitchFamily="34" charset="0"/>
              </a:rPr>
              <a:t>ER DIAGRAM:</a:t>
            </a:r>
            <a:endParaRPr lang="en-IN" sz="1200" dirty="0">
              <a:effectLst/>
              <a:latin typeface="Calibri" panose="020F0502020204030204" pitchFamily="34" charset="0"/>
              <a:ea typeface="Calibri" panose="020F0502020204030204" pitchFamily="34" charset="0"/>
            </a:endParaRPr>
          </a:p>
        </p:txBody>
      </p:sp>
      <p:sp>
        <p:nvSpPr>
          <p:cNvPr id="5" name="TextBox 4">
            <a:extLst>
              <a:ext uri="{FF2B5EF4-FFF2-40B4-BE49-F238E27FC236}">
                <a16:creationId xmlns:a16="http://schemas.microsoft.com/office/drawing/2014/main" id="{A6FFBDA5-C71A-3763-DAFF-3CF189229CE1}"/>
              </a:ext>
            </a:extLst>
          </p:cNvPr>
          <p:cNvSpPr txBox="1"/>
          <p:nvPr/>
        </p:nvSpPr>
        <p:spPr>
          <a:xfrm>
            <a:off x="1043795" y="456398"/>
            <a:ext cx="10274061" cy="2308324"/>
          </a:xfrm>
          <a:prstGeom prst="rect">
            <a:avLst/>
          </a:prstGeom>
          <a:noFill/>
        </p:spPr>
        <p:txBody>
          <a:bodyPr wrap="square">
            <a:spAutoFit/>
          </a:bodyPr>
          <a:lstStyle/>
          <a:p>
            <a:r>
              <a:rPr lang="en-IN" dirty="0"/>
              <a:t>The ER diagram for </a:t>
            </a:r>
            <a:r>
              <a:rPr lang="en-IN" dirty="0" err="1"/>
              <a:t>AquaAlert</a:t>
            </a:r>
            <a:r>
              <a:rPr lang="en-IN" dirty="0"/>
              <a:t> succinctly outlines the database structure for its Flood Risk Prediction and Early Warning System. It highlights key entities like Location, </a:t>
            </a:r>
            <a:r>
              <a:rPr lang="en-IN" dirty="0" err="1"/>
              <a:t>HistoricalFloodData</a:t>
            </a:r>
            <a:r>
              <a:rPr lang="en-IN" dirty="0"/>
              <a:t>, and </a:t>
            </a:r>
            <a:r>
              <a:rPr lang="en-IN" dirty="0" err="1"/>
              <a:t>EarlyWarningAlert</a:t>
            </a:r>
            <a:r>
              <a:rPr lang="en-IN" dirty="0"/>
              <a:t>, showcasing their relationships and interactions. By illustrating one-to-many associations and cardinality constraints, the diagram provides a clear blueprint for data management and analysis. This visual representation serves as a crucial guide for designing an efficient database architecture, enabling accurate flood risk predictions and timely alerts for residents and authorities. Ultimately, the ER diagram plays a pivotal role in </a:t>
            </a:r>
            <a:r>
              <a:rPr lang="en-IN" dirty="0" err="1"/>
              <a:t>AquaAlert's</a:t>
            </a:r>
            <a:r>
              <a:rPr lang="en-IN" dirty="0"/>
              <a:t> mission to enhance community resilience and mitigate the impact of floods.</a:t>
            </a:r>
          </a:p>
        </p:txBody>
      </p:sp>
      <p:pic>
        <p:nvPicPr>
          <p:cNvPr id="7" name="Picture 6">
            <a:extLst>
              <a:ext uri="{FF2B5EF4-FFF2-40B4-BE49-F238E27FC236}">
                <a16:creationId xmlns:a16="http://schemas.microsoft.com/office/drawing/2014/main" id="{58A030A3-583C-DAE9-DD51-7C1199C8F9DA}"/>
              </a:ext>
            </a:extLst>
          </p:cNvPr>
          <p:cNvPicPr>
            <a:picLocks noChangeAspect="1"/>
          </p:cNvPicPr>
          <p:nvPr/>
        </p:nvPicPr>
        <p:blipFill>
          <a:blip r:embed="rId2"/>
          <a:stretch>
            <a:fillRect/>
          </a:stretch>
        </p:blipFill>
        <p:spPr>
          <a:xfrm>
            <a:off x="1396221" y="2602579"/>
            <a:ext cx="9399558" cy="4168355"/>
          </a:xfrm>
          <a:prstGeom prst="rect">
            <a:avLst/>
          </a:prstGeom>
        </p:spPr>
      </p:pic>
    </p:spTree>
    <p:extLst>
      <p:ext uri="{BB962C8B-B14F-4D97-AF65-F5344CB8AC3E}">
        <p14:creationId xmlns:p14="http://schemas.microsoft.com/office/powerpoint/2010/main" val="2279156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44D82D-6BD0-9BF2-AD4C-9026F946E900}"/>
              </a:ext>
            </a:extLst>
          </p:cNvPr>
          <p:cNvSpPr txBox="1"/>
          <p:nvPr/>
        </p:nvSpPr>
        <p:spPr>
          <a:xfrm>
            <a:off x="923027" y="-105099"/>
            <a:ext cx="10205049" cy="1477328"/>
          </a:xfrm>
          <a:prstGeom prst="rect">
            <a:avLst/>
          </a:prstGeom>
          <a:noFill/>
        </p:spPr>
        <p:txBody>
          <a:bodyPr wrap="square">
            <a:spAutoFit/>
          </a:bodyPr>
          <a:lstStyle/>
          <a:p>
            <a:pPr marL="88900"/>
            <a:r>
              <a:rPr lang="en-US" sz="1800" b="1" u="none" strike="noStrike" dirty="0">
                <a:effectLst/>
                <a:latin typeface="Times New Roman" panose="02020603050405020304" pitchFamily="18" charset="0"/>
                <a:ea typeface="Calibri" panose="020F0502020204030204" pitchFamily="34" charset="0"/>
              </a:rPr>
              <a:t> </a:t>
            </a:r>
            <a:endParaRPr lang="en-IN" sz="1200" dirty="0">
              <a:effectLst/>
              <a:latin typeface="Calibri" panose="020F0502020204030204" pitchFamily="34" charset="0"/>
              <a:ea typeface="Calibri" panose="020F0502020204030204" pitchFamily="34" charset="0"/>
            </a:endParaRPr>
          </a:p>
          <a:p>
            <a:pPr marL="88900"/>
            <a:r>
              <a:rPr lang="en-US" sz="1800" b="1" u="sng" dirty="0">
                <a:effectLst/>
                <a:latin typeface="Times New Roman" panose="02020603050405020304" pitchFamily="18" charset="0"/>
                <a:ea typeface="Calibri" panose="020F0502020204030204" pitchFamily="34" charset="0"/>
              </a:rPr>
              <a:t>RESULT:</a:t>
            </a:r>
            <a:endParaRPr lang="en-IN" sz="1200" dirty="0">
              <a:effectLst/>
              <a:latin typeface="Calibri" panose="020F0502020204030204" pitchFamily="34" charset="0"/>
              <a:ea typeface="Calibri" panose="020F0502020204030204" pitchFamily="34" charset="0"/>
            </a:endParaRPr>
          </a:p>
          <a:p>
            <a:pPr marL="88900"/>
            <a:r>
              <a:rPr lang="en-US" sz="1800" b="1" u="none" strike="noStrike" dirty="0">
                <a:effectLst/>
                <a:latin typeface="Times New Roman" panose="02020603050405020304" pitchFamily="18" charset="0"/>
                <a:ea typeface="Calibri" panose="020F0502020204030204" pitchFamily="34" charset="0"/>
              </a:rPr>
              <a:t> </a:t>
            </a:r>
            <a:endParaRPr lang="en-IN" sz="1200" dirty="0">
              <a:effectLst/>
              <a:latin typeface="Calibri" panose="020F0502020204030204" pitchFamily="34" charset="0"/>
              <a:ea typeface="Calibri" panose="020F0502020204030204" pitchFamily="34" charset="0"/>
            </a:endParaRPr>
          </a:p>
          <a:p>
            <a:r>
              <a:rPr lang="en-US" sz="1800" dirty="0">
                <a:effectLst/>
                <a:latin typeface="Times New Roman" panose="02020603050405020304" pitchFamily="18" charset="0"/>
                <a:ea typeface="Calibri" panose="020F0502020204030204" pitchFamily="34" charset="0"/>
              </a:rPr>
              <a:t>Therefore, an ER diagram for the topic Advanced Flood Risk Prevention and Early warning Database System has been designed successfully based on the given requirements.</a:t>
            </a:r>
            <a:endParaRPr lang="en-IN" sz="1200" dirty="0">
              <a:effectLst/>
              <a:latin typeface="Calibri" panose="020F0502020204030204" pitchFamily="34" charset="0"/>
              <a:ea typeface="Calibri" panose="020F0502020204030204" pitchFamily="34" charset="0"/>
            </a:endParaRPr>
          </a:p>
        </p:txBody>
      </p:sp>
      <p:sp>
        <p:nvSpPr>
          <p:cNvPr id="5" name="TextBox 4">
            <a:extLst>
              <a:ext uri="{FF2B5EF4-FFF2-40B4-BE49-F238E27FC236}">
                <a16:creationId xmlns:a16="http://schemas.microsoft.com/office/drawing/2014/main" id="{0FB1EC86-CCCA-D1AC-9917-8ABFB7C4C5EA}"/>
              </a:ext>
            </a:extLst>
          </p:cNvPr>
          <p:cNvSpPr txBox="1"/>
          <p:nvPr/>
        </p:nvSpPr>
        <p:spPr>
          <a:xfrm>
            <a:off x="1054579" y="2136338"/>
            <a:ext cx="10205049" cy="1754326"/>
          </a:xfrm>
          <a:prstGeom prst="rect">
            <a:avLst/>
          </a:prstGeom>
          <a:noFill/>
        </p:spPr>
        <p:txBody>
          <a:bodyPr wrap="square">
            <a:spAutoFit/>
          </a:bodyPr>
          <a:lstStyle/>
          <a:p>
            <a:pPr marL="88900"/>
            <a:r>
              <a:rPr lang="en-US" sz="1800" b="1" u="sng" dirty="0">
                <a:effectLst/>
                <a:latin typeface="Times New Roman" panose="02020603050405020304" pitchFamily="18" charset="0"/>
                <a:ea typeface="Calibri" panose="020F0502020204030204" pitchFamily="34" charset="0"/>
              </a:rPr>
              <a:t>AIM:</a:t>
            </a:r>
            <a:endParaRPr lang="en-IN" sz="18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To understand the conceptually, the implantation part holds a huge role for it. A UML Diagram helps to visualize the system or progress of the project over time and its current situation. Errors can be reduced if detected.</a:t>
            </a:r>
            <a:endParaRPr lang="en-IN" sz="18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Here’s a breakdown of the different types of UML diagrams and whether they’re classified as a structural diagram or behavioral diagram:</a:t>
            </a:r>
            <a:endParaRPr lang="en-IN" sz="1800" dirty="0">
              <a:effectLst/>
              <a:latin typeface="Calibri" panose="020F0502020204030204" pitchFamily="34" charset="0"/>
              <a:ea typeface="Calibri" panose="020F0502020204030204" pitchFamily="34" charset="0"/>
            </a:endParaRPr>
          </a:p>
        </p:txBody>
      </p:sp>
      <p:sp>
        <p:nvSpPr>
          <p:cNvPr id="7" name="TextBox 6">
            <a:extLst>
              <a:ext uri="{FF2B5EF4-FFF2-40B4-BE49-F238E27FC236}">
                <a16:creationId xmlns:a16="http://schemas.microsoft.com/office/drawing/2014/main" id="{0AA6CA38-85EA-4F6E-63D0-77619B98A9EB}"/>
              </a:ext>
            </a:extLst>
          </p:cNvPr>
          <p:cNvSpPr txBox="1"/>
          <p:nvPr/>
        </p:nvSpPr>
        <p:spPr>
          <a:xfrm>
            <a:off x="4203221" y="1648447"/>
            <a:ext cx="6094562" cy="369332"/>
          </a:xfrm>
          <a:prstGeom prst="rect">
            <a:avLst/>
          </a:prstGeom>
          <a:noFill/>
        </p:spPr>
        <p:txBody>
          <a:bodyPr wrap="square">
            <a:spAutoFit/>
          </a:bodyPr>
          <a:lstStyle/>
          <a:p>
            <a:r>
              <a:rPr lang="en-US" sz="1800" b="1" dirty="0">
                <a:effectLst/>
                <a:latin typeface="Times New Roman" panose="02020603050405020304" pitchFamily="18" charset="0"/>
                <a:ea typeface="Calibri" panose="020F0502020204030204" pitchFamily="34" charset="0"/>
              </a:rPr>
              <a:t>ARCHITECTURE OF DIAGRAMS</a:t>
            </a:r>
            <a:endParaRPr lang="en-IN" dirty="0"/>
          </a:p>
        </p:txBody>
      </p:sp>
      <p:pic>
        <p:nvPicPr>
          <p:cNvPr id="8" name="Picture 7">
            <a:extLst>
              <a:ext uri="{FF2B5EF4-FFF2-40B4-BE49-F238E27FC236}">
                <a16:creationId xmlns:a16="http://schemas.microsoft.com/office/drawing/2014/main" id="{784F3068-76D3-8774-A4BD-2F466FCDFD21}"/>
              </a:ext>
            </a:extLst>
          </p:cNvPr>
          <p:cNvPicPr>
            <a:picLocks noChangeAspect="1"/>
          </p:cNvPicPr>
          <p:nvPr/>
        </p:nvPicPr>
        <p:blipFill>
          <a:blip r:embed="rId2"/>
          <a:stretch>
            <a:fillRect/>
          </a:stretch>
        </p:blipFill>
        <p:spPr>
          <a:xfrm>
            <a:off x="4203221" y="3890664"/>
            <a:ext cx="4945380" cy="2804160"/>
          </a:xfrm>
          <a:prstGeom prst="rect">
            <a:avLst/>
          </a:prstGeom>
        </p:spPr>
      </p:pic>
    </p:spTree>
    <p:extLst>
      <p:ext uri="{BB962C8B-B14F-4D97-AF65-F5344CB8AC3E}">
        <p14:creationId xmlns:p14="http://schemas.microsoft.com/office/powerpoint/2010/main" val="31640819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docProps/app.xml><?xml version="1.0" encoding="utf-8"?>
<Properties xmlns="http://schemas.openxmlformats.org/officeDocument/2006/extended-properties" xmlns:vt="http://schemas.openxmlformats.org/officeDocument/2006/docPropsVTypes">
  <Template>{EB21D1B6-54DF-4E94-A8FC-DF786A42641A}tf16401375</Template>
  <TotalTime>170</TotalTime>
  <Words>3979</Words>
  <Application>Microsoft Office PowerPoint</Application>
  <PresentationFormat>Widescreen</PresentationFormat>
  <Paragraphs>448</Paragraphs>
  <Slides>49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49</vt:i4>
      </vt:variant>
    </vt:vector>
  </HeadingPairs>
  <TitlesOfParts>
    <vt:vector size="60" baseType="lpstr">
      <vt:lpstr>Arial</vt:lpstr>
      <vt:lpstr>Calibri</vt:lpstr>
      <vt:lpstr>Calibri Light</vt:lpstr>
      <vt:lpstr>MS Shell Dlg 2</vt:lpstr>
      <vt:lpstr>Segoe UI</vt:lpstr>
      <vt:lpstr>Söhne</vt:lpstr>
      <vt:lpstr>Symbol</vt:lpstr>
      <vt:lpstr>Times New Roman</vt:lpstr>
      <vt:lpstr>Wingdings</vt:lpstr>
      <vt:lpstr>Wingdings 3</vt:lpstr>
      <vt:lpstr>Madison</vt:lpstr>
      <vt:lpstr>Flood Risk Prediction and Early Warning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Flood Risk Prediction and Early Warning System</dc:title>
  <dc:creator>Monishaa S</dc:creator>
  <cp:lastModifiedBy>Monishaa S</cp:lastModifiedBy>
  <cp:revision>2</cp:revision>
  <dcterms:created xsi:type="dcterms:W3CDTF">2024-03-31T12:33:41Z</dcterms:created>
  <dcterms:modified xsi:type="dcterms:W3CDTF">2024-04-01T04:31:26Z</dcterms:modified>
</cp:coreProperties>
</file>